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30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305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1" d="100"/>
          <a:sy n="51" d="100"/>
        </p:scale>
        <p:origin x="157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1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1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457200"/>
            <a:ext cx="9144000" cy="6858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066800" y="2020823"/>
            <a:ext cx="7958455" cy="4612005"/>
          </a:xfrm>
          <a:custGeom>
            <a:avLst/>
            <a:gdLst/>
            <a:ahLst/>
            <a:cxnLst/>
            <a:rect l="l" t="t" r="r" b="b"/>
            <a:pathLst>
              <a:path w="7958455" h="4612005">
                <a:moveTo>
                  <a:pt x="7924800" y="4608576"/>
                </a:moveTo>
                <a:lnTo>
                  <a:pt x="0" y="4608576"/>
                </a:lnTo>
                <a:lnTo>
                  <a:pt x="0" y="4611624"/>
                </a:lnTo>
                <a:lnTo>
                  <a:pt x="7924800" y="4611624"/>
                </a:lnTo>
                <a:lnTo>
                  <a:pt x="7924800" y="4608576"/>
                </a:lnTo>
                <a:close/>
              </a:path>
              <a:path w="7958455" h="4612005">
                <a:moveTo>
                  <a:pt x="7958328" y="0"/>
                </a:moveTo>
                <a:lnTo>
                  <a:pt x="0" y="0"/>
                </a:lnTo>
                <a:lnTo>
                  <a:pt x="0" y="6096"/>
                </a:lnTo>
                <a:lnTo>
                  <a:pt x="0" y="9144"/>
                </a:lnTo>
                <a:lnTo>
                  <a:pt x="0" y="112776"/>
                </a:lnTo>
                <a:lnTo>
                  <a:pt x="4657344" y="112776"/>
                </a:lnTo>
                <a:lnTo>
                  <a:pt x="4657344" y="9144"/>
                </a:lnTo>
                <a:lnTo>
                  <a:pt x="7958328" y="9144"/>
                </a:lnTo>
                <a:lnTo>
                  <a:pt x="7958328" y="0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694436"/>
            <a:ext cx="8411971" cy="1249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02867" y="2239771"/>
            <a:ext cx="7666990" cy="3740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1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66988" y="6734753"/>
            <a:ext cx="283590" cy="210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upplier.treasury.go.ke" TargetMode="Externa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9339" y="2864611"/>
            <a:ext cx="8036559" cy="39010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97280" algn="ctr">
              <a:spcBef>
                <a:spcPts val="100"/>
              </a:spcBef>
            </a:pPr>
            <a:r>
              <a:rPr lang="en-US" sz="3600" b="1" dirty="0"/>
              <a:t>ACCESS TO GOVERNMENT PROCUREMENT OPPORTUNITIES (AGPO)</a:t>
            </a:r>
          </a:p>
          <a:p>
            <a:pPr marL="12700" marR="1097280">
              <a:lnSpc>
                <a:spcPct val="100000"/>
              </a:lnSpc>
              <a:spcBef>
                <a:spcPts val="100"/>
              </a:spcBef>
            </a:pPr>
            <a:endParaRPr sz="36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4320"/>
              </a:spcBef>
            </a:pPr>
            <a:r>
              <a:rPr sz="3600" b="1" dirty="0">
                <a:latin typeface="Verdana"/>
                <a:cs typeface="Verdana"/>
              </a:rPr>
              <a:t>KENAS</a:t>
            </a:r>
            <a:r>
              <a:rPr sz="3600" b="1" spc="-130" dirty="0">
                <a:latin typeface="Verdana"/>
                <a:cs typeface="Verdana"/>
              </a:rPr>
              <a:t> </a:t>
            </a:r>
            <a:r>
              <a:rPr sz="3600" b="1" spc="-10" dirty="0">
                <a:latin typeface="Verdana"/>
                <a:cs typeface="Verdana"/>
              </a:rPr>
              <a:t>NOTES</a:t>
            </a:r>
            <a:endParaRPr sz="36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3600" b="1" spc="-10" dirty="0">
                <a:latin typeface="Verdana"/>
                <a:cs typeface="Verdana"/>
              </a:rPr>
              <a:t>PRESENTER:</a:t>
            </a:r>
            <a:r>
              <a:rPr sz="3600" b="1" spc="-245" dirty="0">
                <a:latin typeface="Verdana"/>
                <a:cs typeface="Verdana"/>
              </a:rPr>
              <a:t> </a:t>
            </a:r>
            <a:r>
              <a:rPr sz="3600" b="1" dirty="0">
                <a:latin typeface="Verdana"/>
                <a:cs typeface="Verdana"/>
              </a:rPr>
              <a:t>FLORMINA</a:t>
            </a:r>
            <a:r>
              <a:rPr sz="3600" b="1" spc="-229" dirty="0">
                <a:latin typeface="Verdana"/>
                <a:cs typeface="Verdana"/>
              </a:rPr>
              <a:t> </a:t>
            </a:r>
            <a:r>
              <a:rPr sz="3600" b="1" spc="-20" dirty="0">
                <a:latin typeface="Verdana"/>
                <a:cs typeface="Verdana"/>
              </a:rPr>
              <a:t>NGINA</a:t>
            </a:r>
            <a:endParaRPr sz="36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1</a:t>
            </a:fld>
            <a:endParaRPr spc="-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C72BE43-E636-B1E3-3180-8EDDF6F3CAB7}"/>
              </a:ext>
            </a:extLst>
          </p:cNvPr>
          <p:cNvSpPr txBox="1"/>
          <p:nvPr/>
        </p:nvSpPr>
        <p:spPr>
          <a:xfrm>
            <a:off x="1752600" y="2362200"/>
            <a:ext cx="815340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AutoNum type="alphaUcPeriod"/>
              <a:defRPr/>
            </a:pPr>
            <a:r>
              <a:rPr lang="en-US" altLang="en-US" sz="3600" b="1" dirty="0">
                <a:latin typeface="Times New Roman" panose="02020603050405020304" pitchFamily="18" charset="0"/>
              </a:rPr>
              <a:t>MANDATORY-</a:t>
            </a:r>
            <a:r>
              <a:rPr lang="en-US" altLang="en-KE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TENDER REQUIREMENTS</a:t>
            </a:r>
            <a:endParaRPr lang="en-US" altLang="en-US" sz="3600" b="1" dirty="0">
              <a:latin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 typeface="Calibri" panose="020F0502020204030204" pitchFamily="34" charset="0"/>
              <a:buAutoNum type="arabicPeriod"/>
              <a:defRPr/>
            </a:pPr>
            <a:endParaRPr lang="en-US" altLang="en-US" sz="3200" dirty="0">
              <a:latin typeface="Times New Roman" panose="02020603050405020304" pitchFamily="18" charset="0"/>
            </a:endParaRPr>
          </a:p>
          <a:p>
            <a:pPr marL="457200" lvl="1" indent="-457200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altLang="en-US" sz="3600" dirty="0">
                <a:latin typeface="Times New Roman" panose="02020603050405020304" pitchFamily="18" charset="0"/>
              </a:rPr>
              <a:t>Tax Compliance Certificate</a:t>
            </a:r>
          </a:p>
          <a:p>
            <a:pPr marL="457200" lvl="1" indent="-457200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altLang="en-US" sz="3600" dirty="0">
                <a:latin typeface="Times New Roman" panose="02020603050405020304" pitchFamily="18" charset="0"/>
              </a:rPr>
              <a:t>Registration/Incorporation </a:t>
            </a:r>
          </a:p>
          <a:p>
            <a:pPr marL="457200" lvl="1" indent="-457200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altLang="en-US" sz="3600" dirty="0">
                <a:latin typeface="Times New Roman" panose="02020603050405020304" pitchFamily="18" charset="0"/>
              </a:rPr>
              <a:t>AGPO Certificate</a:t>
            </a:r>
          </a:p>
          <a:p>
            <a:pPr marL="457200" lvl="1" indent="-457200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altLang="en-US" sz="3600" dirty="0">
                <a:latin typeface="Times New Roman" panose="02020603050405020304" pitchFamily="18" charset="0"/>
              </a:rPr>
              <a:t>Must submit a CR12 form/certificate, </a:t>
            </a:r>
          </a:p>
          <a:p>
            <a:pPr marL="457200" lvl="1" indent="-457200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altLang="en-US" sz="3600" dirty="0">
                <a:latin typeface="Times New Roman" panose="02020603050405020304" pitchFamily="18" charset="0"/>
              </a:rPr>
              <a:t>Duly filled-in forms</a:t>
            </a:r>
          </a:p>
          <a:p>
            <a:pPr marL="457200" lvl="1" indent="-457200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altLang="en-US" sz="3600" dirty="0">
                <a:latin typeface="Times New Roman" panose="02020603050405020304" pitchFamily="18" charset="0"/>
              </a:rPr>
              <a:t>National identity card/passport</a:t>
            </a:r>
          </a:p>
        </p:txBody>
      </p:sp>
    </p:spTree>
    <p:extLst>
      <p:ext uri="{BB962C8B-B14F-4D97-AF65-F5344CB8AC3E}">
        <p14:creationId xmlns:p14="http://schemas.microsoft.com/office/powerpoint/2010/main" val="1285163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2011" y="179323"/>
            <a:ext cx="7063105" cy="11830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dirty="0"/>
              <a:t>Recent</a:t>
            </a:r>
            <a:r>
              <a:rPr spc="-75" dirty="0"/>
              <a:t> </a:t>
            </a:r>
            <a:r>
              <a:rPr dirty="0"/>
              <a:t>changes</a:t>
            </a:r>
            <a:r>
              <a:rPr spc="-70" dirty="0"/>
              <a:t> </a:t>
            </a:r>
            <a:r>
              <a:rPr dirty="0"/>
              <a:t>in</a:t>
            </a:r>
            <a:r>
              <a:rPr spc="-105" dirty="0"/>
              <a:t> </a:t>
            </a:r>
            <a:r>
              <a:rPr dirty="0"/>
              <a:t>the</a:t>
            </a:r>
            <a:r>
              <a:rPr spc="-114" dirty="0"/>
              <a:t> </a:t>
            </a:r>
            <a:r>
              <a:rPr spc="-25" dirty="0"/>
              <a:t>Act </a:t>
            </a:r>
            <a:r>
              <a:rPr dirty="0"/>
              <a:t>and</a:t>
            </a:r>
            <a:r>
              <a:rPr spc="-65" dirty="0"/>
              <a:t> </a:t>
            </a:r>
            <a:r>
              <a:rPr spc="-10" dirty="0"/>
              <a:t>Regulations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239771"/>
            <a:ext cx="7724140" cy="3774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0695" marR="102870" indent="-46863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dirty="0">
                <a:latin typeface="Verdana"/>
                <a:cs typeface="Verdana"/>
              </a:rPr>
              <a:t>Further</a:t>
            </a:r>
            <a:r>
              <a:rPr sz="3000" spc="-2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amendments to</a:t>
            </a:r>
            <a:r>
              <a:rPr sz="3000" spc="-10" dirty="0">
                <a:latin typeface="Verdana"/>
                <a:cs typeface="Verdana"/>
              </a:rPr>
              <a:t> procurement 	</a:t>
            </a:r>
            <a:r>
              <a:rPr sz="3000" dirty="0">
                <a:latin typeface="Verdana"/>
                <a:cs typeface="Verdana"/>
              </a:rPr>
              <a:t>laws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and</a:t>
            </a:r>
            <a:r>
              <a:rPr sz="3000" spc="-9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regulations</a:t>
            </a:r>
            <a:r>
              <a:rPr sz="3000" spc="1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were</a:t>
            </a:r>
            <a:r>
              <a:rPr sz="3000" spc="-9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done</a:t>
            </a:r>
            <a:r>
              <a:rPr sz="3000" spc="-114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in 	</a:t>
            </a:r>
            <a:r>
              <a:rPr sz="3000" dirty="0">
                <a:latin typeface="Verdana"/>
                <a:cs typeface="Verdana"/>
              </a:rPr>
              <a:t>June</a:t>
            </a:r>
            <a:r>
              <a:rPr sz="3000" spc="-70" dirty="0">
                <a:latin typeface="Verdana"/>
                <a:cs typeface="Verdana"/>
              </a:rPr>
              <a:t> </a:t>
            </a:r>
            <a:r>
              <a:rPr sz="3000" spc="-20" dirty="0">
                <a:latin typeface="Verdana"/>
                <a:cs typeface="Verdana"/>
              </a:rPr>
              <a:t>2013</a:t>
            </a:r>
            <a:endParaRPr sz="3000">
              <a:latin typeface="Verdana"/>
              <a:cs typeface="Verdana"/>
            </a:endParaRPr>
          </a:p>
          <a:p>
            <a:pPr marL="480695" marR="508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dirty="0">
                <a:latin typeface="Verdana"/>
                <a:cs typeface="Verdana"/>
              </a:rPr>
              <a:t>At</a:t>
            </a:r>
            <a:r>
              <a:rPr sz="3000" spc="-5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least</a:t>
            </a:r>
            <a:r>
              <a:rPr sz="3000" spc="-3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30%</a:t>
            </a:r>
            <a:r>
              <a:rPr sz="3000" spc="-5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of</a:t>
            </a:r>
            <a:r>
              <a:rPr sz="3000" spc="-6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PE’s</a:t>
            </a:r>
            <a:r>
              <a:rPr sz="3000" spc="-6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Procurement 	</a:t>
            </a:r>
            <a:r>
              <a:rPr sz="3000" dirty="0">
                <a:latin typeface="Verdana"/>
                <a:cs typeface="Verdana"/>
              </a:rPr>
              <a:t>Spend</a:t>
            </a:r>
            <a:r>
              <a:rPr sz="3000" spc="-6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for</a:t>
            </a:r>
            <a:r>
              <a:rPr sz="3000" spc="-6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purposes</a:t>
            </a:r>
            <a:r>
              <a:rPr sz="3000" spc="-7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of</a:t>
            </a:r>
            <a:r>
              <a:rPr sz="3000" spc="-9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procuring 	</a:t>
            </a:r>
            <a:r>
              <a:rPr sz="3000" dirty="0">
                <a:latin typeface="Verdana"/>
                <a:cs typeface="Verdana"/>
              </a:rPr>
              <a:t>goods,</a:t>
            </a:r>
            <a:r>
              <a:rPr sz="3000" spc="-4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works</a:t>
            </a:r>
            <a:r>
              <a:rPr sz="3000" spc="-5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and</a:t>
            </a:r>
            <a:r>
              <a:rPr sz="3000" spc="-5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services</a:t>
            </a:r>
            <a:r>
              <a:rPr sz="3000" spc="-2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from</a:t>
            </a:r>
            <a:r>
              <a:rPr sz="3000" spc="-7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Micro 	</a:t>
            </a:r>
            <a:r>
              <a:rPr sz="3000" dirty="0">
                <a:latin typeface="Verdana"/>
                <a:cs typeface="Verdana"/>
              </a:rPr>
              <a:t>and</a:t>
            </a:r>
            <a:r>
              <a:rPr sz="3000" spc="-6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SMEs</a:t>
            </a:r>
            <a:r>
              <a:rPr sz="3000" spc="-7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owned</a:t>
            </a:r>
            <a:r>
              <a:rPr sz="3000" spc="-6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by</a:t>
            </a:r>
            <a:r>
              <a:rPr sz="3000" spc="-6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Youth,</a:t>
            </a:r>
            <a:r>
              <a:rPr sz="3000" spc="-7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Women 	</a:t>
            </a:r>
            <a:r>
              <a:rPr sz="3000" dirty="0">
                <a:latin typeface="Verdana"/>
                <a:cs typeface="Verdana"/>
              </a:rPr>
              <a:t>and</a:t>
            </a:r>
            <a:r>
              <a:rPr sz="3000" spc="-9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Persons</a:t>
            </a:r>
            <a:r>
              <a:rPr sz="3000" spc="-10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with</a:t>
            </a:r>
            <a:r>
              <a:rPr sz="3000" spc="-5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Disability.</a:t>
            </a:r>
            <a:endParaRPr sz="3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2867" y="2239771"/>
            <a:ext cx="7605395" cy="3774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1965" marR="154940" indent="-469900">
              <a:lnSpc>
                <a:spcPct val="100000"/>
              </a:lnSpc>
              <a:spcBef>
                <a:spcPts val="100"/>
              </a:spcBef>
              <a:buFont typeface="Wingdings"/>
              <a:buChar char=""/>
              <a:tabLst>
                <a:tab pos="481965" algn="l"/>
                <a:tab pos="615950" algn="l"/>
              </a:tabLst>
            </a:pPr>
            <a:r>
              <a:rPr sz="3000" dirty="0">
                <a:solidFill>
                  <a:srgbClr val="CC0000"/>
                </a:solidFill>
                <a:latin typeface="Times New Roman"/>
                <a:cs typeface="Times New Roman"/>
              </a:rPr>
              <a:t>	</a:t>
            </a:r>
            <a:r>
              <a:rPr sz="3000" dirty="0">
                <a:latin typeface="Verdana"/>
                <a:cs typeface="Verdana"/>
              </a:rPr>
              <a:t>This</a:t>
            </a:r>
            <a:r>
              <a:rPr sz="3000" spc="-8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should</a:t>
            </a:r>
            <a:r>
              <a:rPr sz="3000" spc="-5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be</a:t>
            </a:r>
            <a:r>
              <a:rPr sz="3000" spc="-10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factored</a:t>
            </a:r>
            <a:r>
              <a:rPr sz="3000" spc="-11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in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the </a:t>
            </a:r>
            <a:r>
              <a:rPr sz="3000" dirty="0">
                <a:latin typeface="Verdana"/>
                <a:cs typeface="Verdana"/>
              </a:rPr>
              <a:t>budgets,</a:t>
            </a:r>
            <a:r>
              <a:rPr sz="3000" spc="-6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Procurement</a:t>
            </a:r>
            <a:r>
              <a:rPr sz="3000" spc="-11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plans,</a:t>
            </a:r>
            <a:r>
              <a:rPr sz="3000" spc="-4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tender </a:t>
            </a:r>
            <a:r>
              <a:rPr sz="3000" dirty="0">
                <a:latin typeface="Verdana"/>
                <a:cs typeface="Verdana"/>
              </a:rPr>
              <a:t>notices,</a:t>
            </a:r>
            <a:r>
              <a:rPr sz="3000" spc="-5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contract</a:t>
            </a:r>
            <a:r>
              <a:rPr sz="3000" spc="-8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awards</a:t>
            </a:r>
            <a:r>
              <a:rPr sz="3000" spc="-8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and</a:t>
            </a:r>
            <a:r>
              <a:rPr sz="3000" spc="-8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submit </a:t>
            </a:r>
            <a:r>
              <a:rPr sz="3000" dirty="0">
                <a:latin typeface="Verdana"/>
                <a:cs typeface="Verdana"/>
              </a:rPr>
              <a:t>quarterly</a:t>
            </a:r>
            <a:r>
              <a:rPr sz="3000" spc="-5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reports</a:t>
            </a:r>
            <a:r>
              <a:rPr sz="3000" spc="-13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to</a:t>
            </a:r>
            <a:r>
              <a:rPr sz="3000" spc="-114" dirty="0">
                <a:latin typeface="Verdana"/>
                <a:cs typeface="Verdana"/>
              </a:rPr>
              <a:t> </a:t>
            </a:r>
            <a:r>
              <a:rPr sz="3000" spc="-20" dirty="0">
                <a:latin typeface="Verdana"/>
                <a:cs typeface="Verdana"/>
              </a:rPr>
              <a:t>PP</a:t>
            </a:r>
            <a:r>
              <a:rPr lang="en-US" sz="3000" spc="-20" dirty="0">
                <a:latin typeface="Verdana"/>
                <a:cs typeface="Verdana"/>
              </a:rPr>
              <a:t>RA</a:t>
            </a:r>
            <a:endParaRPr sz="3000" dirty="0">
              <a:latin typeface="Verdana"/>
              <a:cs typeface="Verdana"/>
            </a:endParaRPr>
          </a:p>
          <a:p>
            <a:pPr marL="480695" marR="508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dirty="0">
                <a:latin typeface="Verdana"/>
                <a:cs typeface="Verdana"/>
              </a:rPr>
              <a:t>An</a:t>
            </a:r>
            <a:r>
              <a:rPr sz="3000" spc="-114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enterprise</a:t>
            </a:r>
            <a:r>
              <a:rPr sz="3000" spc="-4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owned</a:t>
            </a:r>
            <a:r>
              <a:rPr sz="3000" spc="-9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by</a:t>
            </a:r>
            <a:r>
              <a:rPr sz="3000" spc="-11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youth, 	</a:t>
            </a:r>
            <a:r>
              <a:rPr sz="3000" dirty="0">
                <a:latin typeface="Verdana"/>
                <a:cs typeface="Verdana"/>
              </a:rPr>
              <a:t>women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and</a:t>
            </a:r>
            <a:r>
              <a:rPr sz="3000" spc="-7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persons</a:t>
            </a:r>
            <a:r>
              <a:rPr sz="3000" spc="-7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with</a:t>
            </a:r>
            <a:r>
              <a:rPr sz="3000" spc="-3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disability 	</a:t>
            </a:r>
            <a:r>
              <a:rPr sz="3000" dirty="0">
                <a:latin typeface="Verdana"/>
                <a:cs typeface="Verdana"/>
              </a:rPr>
              <a:t>shall</a:t>
            </a:r>
            <a:r>
              <a:rPr sz="3000" spc="-7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be</a:t>
            </a:r>
            <a:r>
              <a:rPr sz="3000" spc="-114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</a:t>
            </a:r>
            <a:r>
              <a:rPr sz="3000" spc="-114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legal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entity</a:t>
            </a:r>
            <a:r>
              <a:rPr sz="3000" spc="-5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registered</a:t>
            </a:r>
            <a:r>
              <a:rPr sz="3000" spc="-85" dirty="0">
                <a:latin typeface="Verdana"/>
                <a:cs typeface="Verdana"/>
              </a:rPr>
              <a:t> </a:t>
            </a:r>
            <a:r>
              <a:rPr sz="3000" spc="-20" dirty="0">
                <a:latin typeface="Verdana"/>
                <a:cs typeface="Verdana"/>
              </a:rPr>
              <a:t>with 	</a:t>
            </a:r>
            <a:r>
              <a:rPr sz="3000" dirty="0">
                <a:latin typeface="Verdana"/>
                <a:cs typeface="Verdana"/>
              </a:rPr>
              <a:t>the</a:t>
            </a:r>
            <a:r>
              <a:rPr sz="3000" spc="-14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relevant</a:t>
            </a:r>
            <a:r>
              <a:rPr sz="3000" spc="-9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government</a:t>
            </a:r>
            <a:r>
              <a:rPr sz="3000" spc="-15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body.</a:t>
            </a:r>
            <a:endParaRPr sz="30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2867" y="2239771"/>
            <a:ext cx="7700009" cy="432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0695" marR="904240" indent="-46863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dirty="0">
                <a:latin typeface="Verdana"/>
                <a:cs typeface="Verdana"/>
              </a:rPr>
              <a:t>Has</a:t>
            </a:r>
            <a:r>
              <a:rPr sz="3000" spc="-7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at</a:t>
            </a:r>
            <a:r>
              <a:rPr sz="3000" spc="-6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least</a:t>
            </a:r>
            <a:r>
              <a:rPr sz="3000" spc="-4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70%</a:t>
            </a:r>
            <a:r>
              <a:rPr sz="3000" spc="-6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membership</a:t>
            </a:r>
            <a:r>
              <a:rPr sz="3000" spc="-45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of 	</a:t>
            </a:r>
            <a:r>
              <a:rPr sz="3000" dirty="0">
                <a:latin typeface="Verdana"/>
                <a:cs typeface="Verdana"/>
              </a:rPr>
              <a:t>youth,</a:t>
            </a:r>
            <a:r>
              <a:rPr sz="3000" spc="-7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women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and</a:t>
            </a:r>
            <a:r>
              <a:rPr sz="3000" spc="-7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persons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spc="-20" dirty="0">
                <a:latin typeface="Verdana"/>
                <a:cs typeface="Verdana"/>
              </a:rPr>
              <a:t>with 	</a:t>
            </a:r>
            <a:r>
              <a:rPr sz="3000" dirty="0">
                <a:latin typeface="Verdana"/>
                <a:cs typeface="Verdana"/>
              </a:rPr>
              <a:t>disability</a:t>
            </a:r>
            <a:r>
              <a:rPr sz="3000" spc="-15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respectively.</a:t>
            </a:r>
            <a:endParaRPr sz="3000">
              <a:latin typeface="Verdana"/>
              <a:cs typeface="Verdana"/>
            </a:endParaRPr>
          </a:p>
          <a:p>
            <a:pPr marL="480695" marR="370205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dirty="0">
                <a:latin typeface="Verdana"/>
                <a:cs typeface="Verdana"/>
              </a:rPr>
              <a:t>Prompt</a:t>
            </a:r>
            <a:r>
              <a:rPr sz="3000" spc="-9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payments</a:t>
            </a:r>
            <a:r>
              <a:rPr sz="3000" spc="-9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for</a:t>
            </a:r>
            <a:r>
              <a:rPr sz="3000" spc="-12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performed 	</a:t>
            </a:r>
            <a:r>
              <a:rPr sz="3000" dirty="0">
                <a:latin typeface="Verdana"/>
                <a:cs typeface="Verdana"/>
              </a:rPr>
              <a:t>contracts</a:t>
            </a:r>
            <a:r>
              <a:rPr sz="3000" spc="-114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shall</a:t>
            </a:r>
            <a:r>
              <a:rPr sz="3000" spc="-7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not</a:t>
            </a:r>
            <a:r>
              <a:rPr sz="3000" spc="-9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delay</a:t>
            </a:r>
            <a:r>
              <a:rPr sz="3000" spc="-8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beyond</a:t>
            </a:r>
            <a:r>
              <a:rPr sz="3000" spc="-95" dirty="0">
                <a:latin typeface="Verdana"/>
                <a:cs typeface="Verdana"/>
              </a:rPr>
              <a:t> </a:t>
            </a:r>
            <a:r>
              <a:rPr sz="3000" spc="-35" dirty="0">
                <a:latin typeface="Verdana"/>
                <a:cs typeface="Verdana"/>
              </a:rPr>
              <a:t>30 	</a:t>
            </a:r>
            <a:r>
              <a:rPr sz="3000" spc="-10" dirty="0">
                <a:latin typeface="Verdana"/>
                <a:cs typeface="Verdana"/>
              </a:rPr>
              <a:t>days.</a:t>
            </a:r>
            <a:endParaRPr sz="3000">
              <a:latin typeface="Verdana"/>
              <a:cs typeface="Verdana"/>
            </a:endParaRPr>
          </a:p>
          <a:p>
            <a:pPr marL="480695" marR="508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dirty="0">
                <a:latin typeface="Verdana"/>
                <a:cs typeface="Verdana"/>
              </a:rPr>
              <a:t>Where</a:t>
            </a:r>
            <a:r>
              <a:rPr sz="3000" spc="-7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delay</a:t>
            </a:r>
            <a:r>
              <a:rPr sz="3000" spc="-3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is</a:t>
            </a:r>
            <a:r>
              <a:rPr sz="3000" spc="-5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inevitable,</a:t>
            </a:r>
            <a:r>
              <a:rPr sz="3000" spc="1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PE</a:t>
            </a:r>
            <a:r>
              <a:rPr sz="3000" spc="-7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shall 	</a:t>
            </a:r>
            <a:r>
              <a:rPr sz="3000" dirty="0">
                <a:latin typeface="Verdana"/>
                <a:cs typeface="Verdana"/>
              </a:rPr>
              <a:t>make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at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least</a:t>
            </a:r>
            <a:r>
              <a:rPr sz="3000" spc="-5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30%</a:t>
            </a:r>
            <a:r>
              <a:rPr sz="3000" spc="-7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part</a:t>
            </a:r>
            <a:r>
              <a:rPr sz="3000" spc="-8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payment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and 	</a:t>
            </a:r>
            <a:r>
              <a:rPr sz="3000" dirty="0">
                <a:latin typeface="Verdana"/>
                <a:cs typeface="Verdana"/>
              </a:rPr>
              <a:t>shall</a:t>
            </a:r>
            <a:r>
              <a:rPr sz="3000" spc="-8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give</a:t>
            </a:r>
            <a:r>
              <a:rPr sz="3000" spc="-11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</a:t>
            </a:r>
            <a:r>
              <a:rPr sz="3000" spc="-12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written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explanation</a:t>
            </a:r>
            <a:r>
              <a:rPr sz="3000" spc="-40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for</a:t>
            </a:r>
            <a:endParaRPr sz="30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72260" y="6537452"/>
            <a:ext cx="513334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latin typeface="Verdana"/>
                <a:cs typeface="Verdana"/>
              </a:rPr>
              <a:t>the</a:t>
            </a:r>
            <a:r>
              <a:rPr sz="3000" spc="-5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delay</a:t>
            </a:r>
            <a:r>
              <a:rPr sz="3000" spc="-1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to</a:t>
            </a:r>
            <a:r>
              <a:rPr sz="3000" spc="-5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the</a:t>
            </a:r>
            <a:r>
              <a:rPr sz="3000" spc="-5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enterprise</a:t>
            </a:r>
            <a:endParaRPr sz="30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92388" y="6735571"/>
            <a:ext cx="2197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Verdana"/>
                <a:cs typeface="Verdana"/>
              </a:rPr>
              <a:t>11</a:t>
            </a:r>
            <a:endParaRPr sz="1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2867" y="2239772"/>
            <a:ext cx="7802245" cy="38671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81965" marR="5080" indent="-469900">
              <a:lnSpc>
                <a:spcPct val="100000"/>
              </a:lnSpc>
              <a:spcBef>
                <a:spcPts val="10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800" dirty="0">
                <a:latin typeface="Verdana"/>
                <a:cs typeface="Verdana"/>
              </a:rPr>
              <a:t>For</a:t>
            </a:r>
            <a:r>
              <a:rPr sz="2800" spc="-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the</a:t>
            </a:r>
            <a:r>
              <a:rPr sz="2800" spc="-4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purposes</a:t>
            </a:r>
            <a:r>
              <a:rPr sz="2800" spc="-1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of</a:t>
            </a:r>
            <a:r>
              <a:rPr sz="2800" spc="-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ensuring</a:t>
            </a:r>
            <a:r>
              <a:rPr sz="2800" spc="-45" dirty="0">
                <a:latin typeface="Verdana"/>
                <a:cs typeface="Verdana"/>
              </a:rPr>
              <a:t> </a:t>
            </a:r>
            <a:r>
              <a:rPr sz="2800" spc="-10" dirty="0">
                <a:latin typeface="Verdana"/>
                <a:cs typeface="Verdana"/>
              </a:rPr>
              <a:t>sustainable </a:t>
            </a:r>
            <a:r>
              <a:rPr sz="2800" dirty="0">
                <a:latin typeface="Verdana"/>
                <a:cs typeface="Verdana"/>
              </a:rPr>
              <a:t>promotion</a:t>
            </a:r>
            <a:r>
              <a:rPr sz="2800" spc="-5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of</a:t>
            </a:r>
            <a:r>
              <a:rPr sz="2800" spc="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local</a:t>
            </a:r>
            <a:r>
              <a:rPr sz="2800" spc="-3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industry,</a:t>
            </a:r>
            <a:r>
              <a:rPr sz="2800" spc="-3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A</a:t>
            </a:r>
            <a:r>
              <a:rPr sz="2800" spc="-2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PE</a:t>
            </a:r>
            <a:r>
              <a:rPr sz="2800" spc="1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in</a:t>
            </a:r>
            <a:r>
              <a:rPr sz="2800" spc="-25" dirty="0">
                <a:latin typeface="Verdana"/>
                <a:cs typeface="Verdana"/>
              </a:rPr>
              <a:t> its </a:t>
            </a:r>
            <a:r>
              <a:rPr sz="2800" dirty="0">
                <a:latin typeface="Verdana"/>
                <a:cs typeface="Verdana"/>
              </a:rPr>
              <a:t>tenders</a:t>
            </a:r>
            <a:r>
              <a:rPr sz="2800" spc="-3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documents</a:t>
            </a:r>
            <a:r>
              <a:rPr sz="2800" spc="-1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shall</a:t>
            </a:r>
            <a:r>
              <a:rPr sz="2800" spc="-2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have </a:t>
            </a:r>
            <a:r>
              <a:rPr sz="2800" spc="-50" dirty="0">
                <a:latin typeface="Verdana"/>
                <a:cs typeface="Verdana"/>
              </a:rPr>
              <a:t>a </a:t>
            </a:r>
            <a:r>
              <a:rPr sz="2800" dirty="0">
                <a:latin typeface="Verdana"/>
                <a:cs typeface="Verdana"/>
              </a:rPr>
              <a:t>mandatory</a:t>
            </a:r>
            <a:r>
              <a:rPr sz="2800" spc="-1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requirement</a:t>
            </a:r>
            <a:r>
              <a:rPr sz="2800" spc="-7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for</a:t>
            </a:r>
            <a:r>
              <a:rPr sz="2800" spc="-5" dirty="0">
                <a:latin typeface="Verdana"/>
                <a:cs typeface="Verdana"/>
              </a:rPr>
              <a:t> </a:t>
            </a:r>
            <a:r>
              <a:rPr sz="2800" spc="-10" dirty="0">
                <a:latin typeface="Verdana"/>
                <a:cs typeface="Verdana"/>
              </a:rPr>
              <a:t>preliminary </a:t>
            </a:r>
            <a:r>
              <a:rPr sz="2800" dirty="0">
                <a:latin typeface="Verdana"/>
                <a:cs typeface="Verdana"/>
              </a:rPr>
              <a:t>evaluation</a:t>
            </a:r>
            <a:r>
              <a:rPr sz="2800" spc="-8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for</a:t>
            </a:r>
            <a:r>
              <a:rPr sz="2800" spc="2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all</a:t>
            </a:r>
            <a:r>
              <a:rPr sz="2800" spc="-2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foreign</a:t>
            </a:r>
            <a:r>
              <a:rPr sz="2800" spc="-50" dirty="0">
                <a:latin typeface="Verdana"/>
                <a:cs typeface="Verdana"/>
              </a:rPr>
              <a:t> </a:t>
            </a:r>
            <a:r>
              <a:rPr sz="2800" spc="-10" dirty="0">
                <a:latin typeface="Verdana"/>
                <a:cs typeface="Verdana"/>
              </a:rPr>
              <a:t>tenderers </a:t>
            </a:r>
            <a:r>
              <a:rPr sz="2800" dirty="0">
                <a:latin typeface="Verdana"/>
                <a:cs typeface="Verdana"/>
              </a:rPr>
              <a:t>participating</a:t>
            </a:r>
            <a:r>
              <a:rPr sz="2800" spc="-7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in</a:t>
            </a:r>
            <a:r>
              <a:rPr sz="2800" spc="-2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international</a:t>
            </a:r>
            <a:r>
              <a:rPr sz="2800" spc="-8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tenders</a:t>
            </a:r>
            <a:r>
              <a:rPr sz="2800" spc="-30" dirty="0">
                <a:latin typeface="Verdana"/>
                <a:cs typeface="Verdana"/>
              </a:rPr>
              <a:t> </a:t>
            </a:r>
            <a:r>
              <a:rPr sz="2800" spc="-25" dirty="0">
                <a:latin typeface="Verdana"/>
                <a:cs typeface="Verdana"/>
              </a:rPr>
              <a:t>to </a:t>
            </a:r>
            <a:r>
              <a:rPr sz="2800" dirty="0">
                <a:latin typeface="Verdana"/>
                <a:cs typeface="Verdana"/>
              </a:rPr>
              <a:t>source</a:t>
            </a:r>
            <a:r>
              <a:rPr sz="2800" spc="-2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at</a:t>
            </a:r>
            <a:r>
              <a:rPr sz="2800" spc="-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least</a:t>
            </a:r>
            <a:r>
              <a:rPr sz="2800" spc="-3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40%</a:t>
            </a:r>
            <a:r>
              <a:rPr sz="2800" spc="-5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of</a:t>
            </a:r>
            <a:r>
              <a:rPr sz="2800" spc="-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their</a:t>
            </a:r>
            <a:r>
              <a:rPr sz="2800" spc="-50" dirty="0">
                <a:latin typeface="Verdana"/>
                <a:cs typeface="Verdana"/>
              </a:rPr>
              <a:t> </a:t>
            </a:r>
            <a:r>
              <a:rPr sz="2800" spc="-10" dirty="0">
                <a:latin typeface="Verdana"/>
                <a:cs typeface="Verdana"/>
              </a:rPr>
              <a:t>supplies </a:t>
            </a:r>
            <a:r>
              <a:rPr sz="2800" dirty="0">
                <a:latin typeface="Verdana"/>
                <a:cs typeface="Verdana"/>
              </a:rPr>
              <a:t>from</a:t>
            </a:r>
            <a:r>
              <a:rPr sz="2800" spc="-1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citizen</a:t>
            </a:r>
            <a:r>
              <a:rPr sz="2800" spc="-7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contractors</a:t>
            </a:r>
            <a:r>
              <a:rPr sz="2800" spc="-30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prior</a:t>
            </a:r>
            <a:r>
              <a:rPr sz="2800" spc="-25" dirty="0">
                <a:latin typeface="Verdana"/>
                <a:cs typeface="Verdana"/>
              </a:rPr>
              <a:t> to </a:t>
            </a:r>
            <a:r>
              <a:rPr sz="2800" dirty="0">
                <a:latin typeface="Verdana"/>
                <a:cs typeface="Verdana"/>
              </a:rPr>
              <a:t>submitting</a:t>
            </a:r>
            <a:r>
              <a:rPr sz="2800" spc="-25" dirty="0">
                <a:latin typeface="Verdana"/>
                <a:cs typeface="Verdana"/>
              </a:rPr>
              <a:t> </a:t>
            </a:r>
            <a:r>
              <a:rPr sz="2800" dirty="0">
                <a:latin typeface="Verdana"/>
                <a:cs typeface="Verdana"/>
              </a:rPr>
              <a:t>a</a:t>
            </a:r>
            <a:r>
              <a:rPr sz="2800" spc="-65" dirty="0">
                <a:latin typeface="Verdana"/>
                <a:cs typeface="Verdana"/>
              </a:rPr>
              <a:t> </a:t>
            </a:r>
            <a:r>
              <a:rPr sz="2800" spc="-10" dirty="0">
                <a:latin typeface="Verdana"/>
                <a:cs typeface="Verdana"/>
              </a:rPr>
              <a:t>tender.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92388" y="6735571"/>
            <a:ext cx="2197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Verdana"/>
                <a:cs typeface="Verdana"/>
              </a:rPr>
              <a:t>12</a:t>
            </a:r>
            <a:endParaRPr sz="1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2011" y="694436"/>
            <a:ext cx="7176770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4000" dirty="0"/>
              <a:t>THE</a:t>
            </a:r>
            <a:r>
              <a:rPr sz="4000" spc="-45" dirty="0"/>
              <a:t> </a:t>
            </a:r>
            <a:r>
              <a:rPr sz="4000" spc="-10" dirty="0"/>
              <a:t>PUBLIC </a:t>
            </a:r>
            <a:r>
              <a:rPr sz="4000" dirty="0"/>
              <a:t>PROCUREMENT</a:t>
            </a:r>
            <a:r>
              <a:rPr sz="4000" spc="-75" dirty="0"/>
              <a:t> </a:t>
            </a:r>
            <a:r>
              <a:rPr sz="4000" spc="-10" dirty="0"/>
              <a:t>PROCESS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8692388" y="6735571"/>
            <a:ext cx="2197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Verdana"/>
                <a:cs typeface="Verdana"/>
              </a:rPr>
              <a:t>13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2867" y="2203195"/>
            <a:ext cx="7649209" cy="446214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481965" marR="133985" indent="-469900">
              <a:lnSpc>
                <a:spcPts val="2810"/>
              </a:lnSpc>
              <a:spcBef>
                <a:spcPts val="44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Procurement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is</a:t>
            </a:r>
            <a:r>
              <a:rPr sz="2600" spc="-9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the</a:t>
            </a:r>
            <a:r>
              <a:rPr sz="2600" spc="-8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process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which</a:t>
            </a:r>
            <a:r>
              <a:rPr sz="2600" spc="-6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creates, </a:t>
            </a:r>
            <a:r>
              <a:rPr sz="2600" dirty="0">
                <a:latin typeface="Verdana"/>
                <a:cs typeface="Verdana"/>
              </a:rPr>
              <a:t>manages</a:t>
            </a:r>
            <a:r>
              <a:rPr sz="2600" spc="-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and</a:t>
            </a:r>
            <a:r>
              <a:rPr sz="2600" spc="-6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fulfils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contracts.</a:t>
            </a:r>
            <a:endParaRPr sz="2600">
              <a:latin typeface="Verdana"/>
              <a:cs typeface="Verdana"/>
            </a:endParaRPr>
          </a:p>
          <a:p>
            <a:pPr marL="481965" marR="5080" indent="-469900">
              <a:lnSpc>
                <a:spcPts val="2810"/>
              </a:lnSpc>
              <a:spcBef>
                <a:spcPts val="6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It</a:t>
            </a:r>
            <a:r>
              <a:rPr sz="2600" spc="-7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relates</a:t>
            </a:r>
            <a:r>
              <a:rPr sz="2600" spc="-6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to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provision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7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supplies,</a:t>
            </a:r>
            <a:r>
              <a:rPr sz="2600" spc="-3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services, </a:t>
            </a:r>
            <a:r>
              <a:rPr sz="2600" dirty="0">
                <a:latin typeface="Verdana"/>
                <a:cs typeface="Verdana"/>
              </a:rPr>
              <a:t>engineering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and</a:t>
            </a:r>
            <a:r>
              <a:rPr sz="2600" spc="-10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construction</a:t>
            </a:r>
            <a:r>
              <a:rPr sz="2600" spc="-12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works</a:t>
            </a:r>
            <a:r>
              <a:rPr sz="2600" spc="-125" dirty="0">
                <a:latin typeface="Verdana"/>
                <a:cs typeface="Verdana"/>
              </a:rPr>
              <a:t> </a:t>
            </a:r>
            <a:r>
              <a:rPr sz="2600" spc="-25" dirty="0">
                <a:latin typeface="Verdana"/>
                <a:cs typeface="Verdana"/>
              </a:rPr>
              <a:t>and</a:t>
            </a:r>
            <a:endParaRPr sz="26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27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Hiring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6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anything</a:t>
            </a:r>
            <a:endParaRPr sz="26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31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spc="-10" dirty="0">
                <a:latin typeface="Verdana"/>
                <a:cs typeface="Verdana"/>
              </a:rPr>
              <a:t>Disposals</a:t>
            </a:r>
            <a:endParaRPr sz="2600">
              <a:latin typeface="Verdana"/>
              <a:cs typeface="Verdana"/>
            </a:endParaRPr>
          </a:p>
          <a:p>
            <a:pPr marL="481965" marR="455295" indent="-469900">
              <a:lnSpc>
                <a:spcPts val="2810"/>
              </a:lnSpc>
              <a:spcBef>
                <a:spcPts val="66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Acquisition</a:t>
            </a:r>
            <a:r>
              <a:rPr sz="2600" spc="-6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or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granting</a:t>
            </a:r>
            <a:r>
              <a:rPr sz="2600" spc="-3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any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rights</a:t>
            </a:r>
            <a:r>
              <a:rPr sz="2600" spc="-45" dirty="0">
                <a:latin typeface="Verdana"/>
                <a:cs typeface="Verdana"/>
              </a:rPr>
              <a:t> </a:t>
            </a:r>
            <a:r>
              <a:rPr sz="2600" spc="-25" dirty="0">
                <a:latin typeface="Verdana"/>
                <a:cs typeface="Verdana"/>
              </a:rPr>
              <a:t>and </a:t>
            </a:r>
            <a:r>
              <a:rPr sz="2600" spc="-10" dirty="0">
                <a:latin typeface="Verdana"/>
                <a:cs typeface="Verdana"/>
              </a:rPr>
              <a:t>concessions</a:t>
            </a:r>
            <a:endParaRPr sz="2600">
              <a:latin typeface="Verdana"/>
              <a:cs typeface="Verdana"/>
            </a:endParaRPr>
          </a:p>
          <a:p>
            <a:pPr marL="481965" marR="590550" indent="-469900">
              <a:lnSpc>
                <a:spcPts val="2810"/>
              </a:lnSpc>
              <a:spcBef>
                <a:spcPts val="6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Procurement</a:t>
            </a:r>
            <a:r>
              <a:rPr sz="2600" spc="-6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is</a:t>
            </a:r>
            <a:r>
              <a:rPr sz="2600" spc="-10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</a:t>
            </a:r>
            <a:r>
              <a:rPr sz="2600" spc="-10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succession</a:t>
            </a:r>
            <a:r>
              <a:rPr sz="2600" spc="-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10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logically </a:t>
            </a:r>
            <a:r>
              <a:rPr sz="2600" dirty="0">
                <a:latin typeface="Verdana"/>
                <a:cs typeface="Verdana"/>
              </a:rPr>
              <a:t>related</a:t>
            </a:r>
            <a:r>
              <a:rPr sz="2600" spc="-7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actions</a:t>
            </a:r>
            <a:endParaRPr sz="26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27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Procurement</a:t>
            </a:r>
            <a:r>
              <a:rPr sz="2600" spc="-9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activities</a:t>
            </a:r>
            <a:r>
              <a:rPr sz="2600" spc="-13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commence</a:t>
            </a:r>
            <a:r>
              <a:rPr sz="2600" spc="-10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once</a:t>
            </a:r>
            <a:r>
              <a:rPr sz="2600" spc="-120" dirty="0">
                <a:latin typeface="Verdana"/>
                <a:cs typeface="Verdana"/>
              </a:rPr>
              <a:t> </a:t>
            </a:r>
            <a:r>
              <a:rPr sz="2600" spc="-25" dirty="0">
                <a:latin typeface="Verdana"/>
                <a:cs typeface="Verdana"/>
              </a:rPr>
              <a:t>the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72260" y="6601459"/>
            <a:ext cx="5974715" cy="77724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 marR="5080">
              <a:lnSpc>
                <a:spcPts val="2810"/>
              </a:lnSpc>
              <a:spcBef>
                <a:spcPts val="440"/>
              </a:spcBef>
            </a:pPr>
            <a:r>
              <a:rPr sz="2600" dirty="0">
                <a:latin typeface="Verdana"/>
                <a:cs typeface="Verdana"/>
              </a:rPr>
              <a:t>need</a:t>
            </a:r>
            <a:r>
              <a:rPr sz="2600" spc="-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is</a:t>
            </a:r>
            <a:r>
              <a:rPr sz="2600" spc="-7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identified</a:t>
            </a:r>
            <a:r>
              <a:rPr sz="2600" spc="-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and</a:t>
            </a:r>
            <a:r>
              <a:rPr sz="2600" spc="-6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end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when</a:t>
            </a:r>
            <a:r>
              <a:rPr sz="2600" spc="-35" dirty="0">
                <a:latin typeface="Verdana"/>
                <a:cs typeface="Verdana"/>
              </a:rPr>
              <a:t> </a:t>
            </a:r>
            <a:r>
              <a:rPr sz="2600" spc="-25" dirty="0">
                <a:latin typeface="Verdana"/>
                <a:cs typeface="Verdana"/>
              </a:rPr>
              <a:t>the </a:t>
            </a:r>
            <a:r>
              <a:rPr sz="2600" spc="-10" dirty="0">
                <a:latin typeface="Verdana"/>
                <a:cs typeface="Verdana"/>
              </a:rPr>
              <a:t>transaction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17423" rIns="0" bIns="0" rtlCol="0">
            <a:spAutoFit/>
          </a:bodyPr>
          <a:lstStyle/>
          <a:p>
            <a:pPr marL="588645">
              <a:lnSpc>
                <a:spcPct val="100000"/>
              </a:lnSpc>
              <a:spcBef>
                <a:spcPts val="105"/>
              </a:spcBef>
            </a:pPr>
            <a:r>
              <a:rPr sz="2100" dirty="0"/>
              <a:t>Components</a:t>
            </a:r>
            <a:r>
              <a:rPr sz="2100" spc="-90" dirty="0"/>
              <a:t> </a:t>
            </a:r>
            <a:r>
              <a:rPr sz="2100" dirty="0"/>
              <a:t>of</a:t>
            </a:r>
            <a:r>
              <a:rPr sz="2100" spc="-5" dirty="0"/>
              <a:t> </a:t>
            </a:r>
            <a:r>
              <a:rPr sz="2100" dirty="0"/>
              <a:t>a</a:t>
            </a:r>
            <a:r>
              <a:rPr sz="2100" spc="-45" dirty="0"/>
              <a:t> </a:t>
            </a:r>
            <a:r>
              <a:rPr sz="2100" dirty="0"/>
              <a:t>Public</a:t>
            </a:r>
            <a:r>
              <a:rPr sz="2100" spc="-70" dirty="0"/>
              <a:t> </a:t>
            </a:r>
            <a:r>
              <a:rPr sz="2100" dirty="0"/>
              <a:t>Procurement</a:t>
            </a:r>
            <a:r>
              <a:rPr sz="2100" spc="-70" dirty="0"/>
              <a:t> </a:t>
            </a:r>
            <a:r>
              <a:rPr sz="2100" spc="-10" dirty="0"/>
              <a:t>System</a:t>
            </a:r>
            <a:r>
              <a:rPr sz="3400" spc="-10" dirty="0"/>
              <a:t>.</a:t>
            </a:r>
            <a:endParaRPr sz="3400"/>
          </a:p>
        </p:txBody>
      </p:sp>
      <p:grpSp>
        <p:nvGrpSpPr>
          <p:cNvPr id="3" name="object 3"/>
          <p:cNvGrpSpPr/>
          <p:nvPr/>
        </p:nvGrpSpPr>
        <p:grpSpPr>
          <a:xfrm>
            <a:off x="3683317" y="2479357"/>
            <a:ext cx="3009265" cy="546100"/>
            <a:chOff x="3683317" y="2479357"/>
            <a:chExt cx="3009265" cy="546100"/>
          </a:xfrm>
        </p:grpSpPr>
        <p:sp>
          <p:nvSpPr>
            <p:cNvPr id="4" name="object 4"/>
            <p:cNvSpPr/>
            <p:nvPr/>
          </p:nvSpPr>
          <p:spPr>
            <a:xfrm>
              <a:off x="3688079" y="2484120"/>
              <a:ext cx="2999740" cy="536575"/>
            </a:xfrm>
            <a:custGeom>
              <a:avLst/>
              <a:gdLst/>
              <a:ahLst/>
              <a:cxnLst/>
              <a:rect l="l" t="t" r="r" b="b"/>
              <a:pathLst>
                <a:path w="2999740" h="536575">
                  <a:moveTo>
                    <a:pt x="1499616" y="0"/>
                  </a:moveTo>
                  <a:lnTo>
                    <a:pt x="1424698" y="325"/>
                  </a:lnTo>
                  <a:lnTo>
                    <a:pt x="1350739" y="1290"/>
                  </a:lnTo>
                  <a:lnTo>
                    <a:pt x="1277824" y="2880"/>
                  </a:lnTo>
                  <a:lnTo>
                    <a:pt x="1206039" y="5082"/>
                  </a:lnTo>
                  <a:lnTo>
                    <a:pt x="1135469" y="7879"/>
                  </a:lnTo>
                  <a:lnTo>
                    <a:pt x="1066200" y="11257"/>
                  </a:lnTo>
                  <a:lnTo>
                    <a:pt x="998317" y="15202"/>
                  </a:lnTo>
                  <a:lnTo>
                    <a:pt x="931905" y="19698"/>
                  </a:lnTo>
                  <a:lnTo>
                    <a:pt x="867051" y="24732"/>
                  </a:lnTo>
                  <a:lnTo>
                    <a:pt x="803840" y="30287"/>
                  </a:lnTo>
                  <a:lnTo>
                    <a:pt x="742357" y="36350"/>
                  </a:lnTo>
                  <a:lnTo>
                    <a:pt x="682687" y="42905"/>
                  </a:lnTo>
                  <a:lnTo>
                    <a:pt x="624917" y="49938"/>
                  </a:lnTo>
                  <a:lnTo>
                    <a:pt x="569132" y="57435"/>
                  </a:lnTo>
                  <a:lnTo>
                    <a:pt x="515416" y="65379"/>
                  </a:lnTo>
                  <a:lnTo>
                    <a:pt x="463856" y="73757"/>
                  </a:lnTo>
                  <a:lnTo>
                    <a:pt x="414538" y="82554"/>
                  </a:lnTo>
                  <a:lnTo>
                    <a:pt x="367546" y="91756"/>
                  </a:lnTo>
                  <a:lnTo>
                    <a:pt x="322966" y="101346"/>
                  </a:lnTo>
                  <a:lnTo>
                    <a:pt x="280884" y="111311"/>
                  </a:lnTo>
                  <a:lnTo>
                    <a:pt x="241385" y="121636"/>
                  </a:lnTo>
                  <a:lnTo>
                    <a:pt x="204554" y="132305"/>
                  </a:lnTo>
                  <a:lnTo>
                    <a:pt x="139241" y="154621"/>
                  </a:lnTo>
                  <a:lnTo>
                    <a:pt x="85628" y="178139"/>
                  </a:lnTo>
                  <a:lnTo>
                    <a:pt x="44400" y="202743"/>
                  </a:lnTo>
                  <a:lnTo>
                    <a:pt x="7275" y="241424"/>
                  </a:lnTo>
                  <a:lnTo>
                    <a:pt x="0" y="268224"/>
                  </a:lnTo>
                  <a:lnTo>
                    <a:pt x="1833" y="281715"/>
                  </a:lnTo>
                  <a:lnTo>
                    <a:pt x="28644" y="321032"/>
                  </a:lnTo>
                  <a:lnTo>
                    <a:pt x="63424" y="346134"/>
                  </a:lnTo>
                  <a:lnTo>
                    <a:pt x="110929" y="370210"/>
                  </a:lnTo>
                  <a:lnTo>
                    <a:pt x="170478" y="393142"/>
                  </a:lnTo>
                  <a:lnTo>
                    <a:pt x="241385" y="414811"/>
                  </a:lnTo>
                  <a:lnTo>
                    <a:pt x="280884" y="425136"/>
                  </a:lnTo>
                  <a:lnTo>
                    <a:pt x="322966" y="435101"/>
                  </a:lnTo>
                  <a:lnTo>
                    <a:pt x="367546" y="444691"/>
                  </a:lnTo>
                  <a:lnTo>
                    <a:pt x="414538" y="453893"/>
                  </a:lnTo>
                  <a:lnTo>
                    <a:pt x="463856" y="462690"/>
                  </a:lnTo>
                  <a:lnTo>
                    <a:pt x="515416" y="471068"/>
                  </a:lnTo>
                  <a:lnTo>
                    <a:pt x="569132" y="479012"/>
                  </a:lnTo>
                  <a:lnTo>
                    <a:pt x="624917" y="486509"/>
                  </a:lnTo>
                  <a:lnTo>
                    <a:pt x="682687" y="493542"/>
                  </a:lnTo>
                  <a:lnTo>
                    <a:pt x="742357" y="500097"/>
                  </a:lnTo>
                  <a:lnTo>
                    <a:pt x="803840" y="506160"/>
                  </a:lnTo>
                  <a:lnTo>
                    <a:pt x="867051" y="511715"/>
                  </a:lnTo>
                  <a:lnTo>
                    <a:pt x="931905" y="516749"/>
                  </a:lnTo>
                  <a:lnTo>
                    <a:pt x="998317" y="521245"/>
                  </a:lnTo>
                  <a:lnTo>
                    <a:pt x="1066200" y="525190"/>
                  </a:lnTo>
                  <a:lnTo>
                    <a:pt x="1135469" y="528568"/>
                  </a:lnTo>
                  <a:lnTo>
                    <a:pt x="1206039" y="531365"/>
                  </a:lnTo>
                  <a:lnTo>
                    <a:pt x="1277824" y="533567"/>
                  </a:lnTo>
                  <a:lnTo>
                    <a:pt x="1350739" y="535157"/>
                  </a:lnTo>
                  <a:lnTo>
                    <a:pt x="1424698" y="536122"/>
                  </a:lnTo>
                  <a:lnTo>
                    <a:pt x="1499616" y="536447"/>
                  </a:lnTo>
                  <a:lnTo>
                    <a:pt x="1574273" y="536122"/>
                  </a:lnTo>
                  <a:lnTo>
                    <a:pt x="1648003" y="535157"/>
                  </a:lnTo>
                  <a:lnTo>
                    <a:pt x="1720720" y="533567"/>
                  </a:lnTo>
                  <a:lnTo>
                    <a:pt x="1792336" y="531365"/>
                  </a:lnTo>
                  <a:lnTo>
                    <a:pt x="1862765" y="528568"/>
                  </a:lnTo>
                  <a:lnTo>
                    <a:pt x="1931919" y="525190"/>
                  </a:lnTo>
                  <a:lnTo>
                    <a:pt x="1999710" y="521245"/>
                  </a:lnTo>
                  <a:lnTo>
                    <a:pt x="2066053" y="516749"/>
                  </a:lnTo>
                  <a:lnTo>
                    <a:pt x="2130861" y="511715"/>
                  </a:lnTo>
                  <a:lnTo>
                    <a:pt x="2194045" y="506160"/>
                  </a:lnTo>
                  <a:lnTo>
                    <a:pt x="2255520" y="500097"/>
                  </a:lnTo>
                  <a:lnTo>
                    <a:pt x="2315197" y="493542"/>
                  </a:lnTo>
                  <a:lnTo>
                    <a:pt x="2372991" y="486509"/>
                  </a:lnTo>
                  <a:lnTo>
                    <a:pt x="2428814" y="479012"/>
                  </a:lnTo>
                  <a:lnTo>
                    <a:pt x="2482578" y="471068"/>
                  </a:lnTo>
                  <a:lnTo>
                    <a:pt x="2534198" y="462690"/>
                  </a:lnTo>
                  <a:lnTo>
                    <a:pt x="2583586" y="453893"/>
                  </a:lnTo>
                  <a:lnTo>
                    <a:pt x="2630655" y="444691"/>
                  </a:lnTo>
                  <a:lnTo>
                    <a:pt x="2675318" y="435101"/>
                  </a:lnTo>
                  <a:lnTo>
                    <a:pt x="2717487" y="425136"/>
                  </a:lnTo>
                  <a:lnTo>
                    <a:pt x="2757077" y="414811"/>
                  </a:lnTo>
                  <a:lnTo>
                    <a:pt x="2794000" y="404142"/>
                  </a:lnTo>
                  <a:lnTo>
                    <a:pt x="2859495" y="381826"/>
                  </a:lnTo>
                  <a:lnTo>
                    <a:pt x="2913278" y="358308"/>
                  </a:lnTo>
                  <a:lnTo>
                    <a:pt x="2954653" y="333704"/>
                  </a:lnTo>
                  <a:lnTo>
                    <a:pt x="2982922" y="308134"/>
                  </a:lnTo>
                  <a:lnTo>
                    <a:pt x="2999231" y="268224"/>
                  </a:lnTo>
                  <a:lnTo>
                    <a:pt x="2997390" y="254732"/>
                  </a:lnTo>
                  <a:lnTo>
                    <a:pt x="2970469" y="215415"/>
                  </a:lnTo>
                  <a:lnTo>
                    <a:pt x="2935560" y="190313"/>
                  </a:lnTo>
                  <a:lnTo>
                    <a:pt x="2887894" y="166237"/>
                  </a:lnTo>
                  <a:lnTo>
                    <a:pt x="2828168" y="143305"/>
                  </a:lnTo>
                  <a:lnTo>
                    <a:pt x="2757077" y="121636"/>
                  </a:lnTo>
                  <a:lnTo>
                    <a:pt x="2717487" y="111311"/>
                  </a:lnTo>
                  <a:lnTo>
                    <a:pt x="2675318" y="101346"/>
                  </a:lnTo>
                  <a:lnTo>
                    <a:pt x="2630655" y="91756"/>
                  </a:lnTo>
                  <a:lnTo>
                    <a:pt x="2583586" y="82554"/>
                  </a:lnTo>
                  <a:lnTo>
                    <a:pt x="2534198" y="73757"/>
                  </a:lnTo>
                  <a:lnTo>
                    <a:pt x="2482578" y="65379"/>
                  </a:lnTo>
                  <a:lnTo>
                    <a:pt x="2428814" y="57435"/>
                  </a:lnTo>
                  <a:lnTo>
                    <a:pt x="2372991" y="49938"/>
                  </a:lnTo>
                  <a:lnTo>
                    <a:pt x="2315197" y="42905"/>
                  </a:lnTo>
                  <a:lnTo>
                    <a:pt x="2255520" y="36350"/>
                  </a:lnTo>
                  <a:lnTo>
                    <a:pt x="2194045" y="30287"/>
                  </a:lnTo>
                  <a:lnTo>
                    <a:pt x="2130861" y="24732"/>
                  </a:lnTo>
                  <a:lnTo>
                    <a:pt x="2066053" y="19698"/>
                  </a:lnTo>
                  <a:lnTo>
                    <a:pt x="1999710" y="15202"/>
                  </a:lnTo>
                  <a:lnTo>
                    <a:pt x="1931919" y="11257"/>
                  </a:lnTo>
                  <a:lnTo>
                    <a:pt x="1862765" y="7879"/>
                  </a:lnTo>
                  <a:lnTo>
                    <a:pt x="1792336" y="5082"/>
                  </a:lnTo>
                  <a:lnTo>
                    <a:pt x="1720720" y="2880"/>
                  </a:lnTo>
                  <a:lnTo>
                    <a:pt x="1648003" y="1290"/>
                  </a:lnTo>
                  <a:lnTo>
                    <a:pt x="1574273" y="325"/>
                  </a:lnTo>
                  <a:lnTo>
                    <a:pt x="149961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688079" y="2484120"/>
              <a:ext cx="2999740" cy="536575"/>
            </a:xfrm>
            <a:custGeom>
              <a:avLst/>
              <a:gdLst/>
              <a:ahLst/>
              <a:cxnLst/>
              <a:rect l="l" t="t" r="r" b="b"/>
              <a:pathLst>
                <a:path w="2999740" h="536575">
                  <a:moveTo>
                    <a:pt x="1499616" y="0"/>
                  </a:moveTo>
                  <a:lnTo>
                    <a:pt x="1424698" y="325"/>
                  </a:lnTo>
                  <a:lnTo>
                    <a:pt x="1350739" y="1290"/>
                  </a:lnTo>
                  <a:lnTo>
                    <a:pt x="1277824" y="2880"/>
                  </a:lnTo>
                  <a:lnTo>
                    <a:pt x="1206039" y="5082"/>
                  </a:lnTo>
                  <a:lnTo>
                    <a:pt x="1135469" y="7879"/>
                  </a:lnTo>
                  <a:lnTo>
                    <a:pt x="1066200" y="11257"/>
                  </a:lnTo>
                  <a:lnTo>
                    <a:pt x="998317" y="15202"/>
                  </a:lnTo>
                  <a:lnTo>
                    <a:pt x="931905" y="19698"/>
                  </a:lnTo>
                  <a:lnTo>
                    <a:pt x="867051" y="24732"/>
                  </a:lnTo>
                  <a:lnTo>
                    <a:pt x="803840" y="30287"/>
                  </a:lnTo>
                  <a:lnTo>
                    <a:pt x="742357" y="36350"/>
                  </a:lnTo>
                  <a:lnTo>
                    <a:pt x="682687" y="42905"/>
                  </a:lnTo>
                  <a:lnTo>
                    <a:pt x="624917" y="49938"/>
                  </a:lnTo>
                  <a:lnTo>
                    <a:pt x="569132" y="57435"/>
                  </a:lnTo>
                  <a:lnTo>
                    <a:pt x="515416" y="65379"/>
                  </a:lnTo>
                  <a:lnTo>
                    <a:pt x="463856" y="73757"/>
                  </a:lnTo>
                  <a:lnTo>
                    <a:pt x="414538" y="82554"/>
                  </a:lnTo>
                  <a:lnTo>
                    <a:pt x="367546" y="91756"/>
                  </a:lnTo>
                  <a:lnTo>
                    <a:pt x="322966" y="101346"/>
                  </a:lnTo>
                  <a:lnTo>
                    <a:pt x="280884" y="111311"/>
                  </a:lnTo>
                  <a:lnTo>
                    <a:pt x="241385" y="121636"/>
                  </a:lnTo>
                  <a:lnTo>
                    <a:pt x="204554" y="132305"/>
                  </a:lnTo>
                  <a:lnTo>
                    <a:pt x="139241" y="154621"/>
                  </a:lnTo>
                  <a:lnTo>
                    <a:pt x="85628" y="178139"/>
                  </a:lnTo>
                  <a:lnTo>
                    <a:pt x="44400" y="202743"/>
                  </a:lnTo>
                  <a:lnTo>
                    <a:pt x="7275" y="241424"/>
                  </a:lnTo>
                  <a:lnTo>
                    <a:pt x="0" y="268224"/>
                  </a:lnTo>
                  <a:lnTo>
                    <a:pt x="1833" y="281715"/>
                  </a:lnTo>
                  <a:lnTo>
                    <a:pt x="28644" y="321032"/>
                  </a:lnTo>
                  <a:lnTo>
                    <a:pt x="63424" y="346134"/>
                  </a:lnTo>
                  <a:lnTo>
                    <a:pt x="110929" y="370210"/>
                  </a:lnTo>
                  <a:lnTo>
                    <a:pt x="170478" y="393142"/>
                  </a:lnTo>
                  <a:lnTo>
                    <a:pt x="241385" y="414811"/>
                  </a:lnTo>
                  <a:lnTo>
                    <a:pt x="280884" y="425136"/>
                  </a:lnTo>
                  <a:lnTo>
                    <a:pt x="322966" y="435101"/>
                  </a:lnTo>
                  <a:lnTo>
                    <a:pt x="367546" y="444691"/>
                  </a:lnTo>
                  <a:lnTo>
                    <a:pt x="414538" y="453893"/>
                  </a:lnTo>
                  <a:lnTo>
                    <a:pt x="463856" y="462690"/>
                  </a:lnTo>
                  <a:lnTo>
                    <a:pt x="515416" y="471068"/>
                  </a:lnTo>
                  <a:lnTo>
                    <a:pt x="569132" y="479012"/>
                  </a:lnTo>
                  <a:lnTo>
                    <a:pt x="624917" y="486509"/>
                  </a:lnTo>
                  <a:lnTo>
                    <a:pt x="682687" y="493542"/>
                  </a:lnTo>
                  <a:lnTo>
                    <a:pt x="742357" y="500097"/>
                  </a:lnTo>
                  <a:lnTo>
                    <a:pt x="803840" y="506160"/>
                  </a:lnTo>
                  <a:lnTo>
                    <a:pt x="867051" y="511715"/>
                  </a:lnTo>
                  <a:lnTo>
                    <a:pt x="931905" y="516749"/>
                  </a:lnTo>
                  <a:lnTo>
                    <a:pt x="998317" y="521245"/>
                  </a:lnTo>
                  <a:lnTo>
                    <a:pt x="1066200" y="525190"/>
                  </a:lnTo>
                  <a:lnTo>
                    <a:pt x="1135469" y="528568"/>
                  </a:lnTo>
                  <a:lnTo>
                    <a:pt x="1206039" y="531365"/>
                  </a:lnTo>
                  <a:lnTo>
                    <a:pt x="1277824" y="533567"/>
                  </a:lnTo>
                  <a:lnTo>
                    <a:pt x="1350739" y="535157"/>
                  </a:lnTo>
                  <a:lnTo>
                    <a:pt x="1424698" y="536122"/>
                  </a:lnTo>
                  <a:lnTo>
                    <a:pt x="1499616" y="536447"/>
                  </a:lnTo>
                  <a:lnTo>
                    <a:pt x="1574273" y="536122"/>
                  </a:lnTo>
                  <a:lnTo>
                    <a:pt x="1648003" y="535157"/>
                  </a:lnTo>
                  <a:lnTo>
                    <a:pt x="1720720" y="533567"/>
                  </a:lnTo>
                  <a:lnTo>
                    <a:pt x="1792336" y="531365"/>
                  </a:lnTo>
                  <a:lnTo>
                    <a:pt x="1862765" y="528568"/>
                  </a:lnTo>
                  <a:lnTo>
                    <a:pt x="1931919" y="525190"/>
                  </a:lnTo>
                  <a:lnTo>
                    <a:pt x="1999710" y="521245"/>
                  </a:lnTo>
                  <a:lnTo>
                    <a:pt x="2066053" y="516749"/>
                  </a:lnTo>
                  <a:lnTo>
                    <a:pt x="2130861" y="511715"/>
                  </a:lnTo>
                  <a:lnTo>
                    <a:pt x="2194045" y="506160"/>
                  </a:lnTo>
                  <a:lnTo>
                    <a:pt x="2255520" y="500097"/>
                  </a:lnTo>
                  <a:lnTo>
                    <a:pt x="2315197" y="493542"/>
                  </a:lnTo>
                  <a:lnTo>
                    <a:pt x="2372991" y="486509"/>
                  </a:lnTo>
                  <a:lnTo>
                    <a:pt x="2428814" y="479012"/>
                  </a:lnTo>
                  <a:lnTo>
                    <a:pt x="2482578" y="471068"/>
                  </a:lnTo>
                  <a:lnTo>
                    <a:pt x="2534198" y="462690"/>
                  </a:lnTo>
                  <a:lnTo>
                    <a:pt x="2583586" y="453893"/>
                  </a:lnTo>
                  <a:lnTo>
                    <a:pt x="2630655" y="444691"/>
                  </a:lnTo>
                  <a:lnTo>
                    <a:pt x="2675318" y="435101"/>
                  </a:lnTo>
                  <a:lnTo>
                    <a:pt x="2717487" y="425136"/>
                  </a:lnTo>
                  <a:lnTo>
                    <a:pt x="2757077" y="414811"/>
                  </a:lnTo>
                  <a:lnTo>
                    <a:pt x="2794000" y="404142"/>
                  </a:lnTo>
                  <a:lnTo>
                    <a:pt x="2859495" y="381826"/>
                  </a:lnTo>
                  <a:lnTo>
                    <a:pt x="2913278" y="358308"/>
                  </a:lnTo>
                  <a:lnTo>
                    <a:pt x="2954653" y="333704"/>
                  </a:lnTo>
                  <a:lnTo>
                    <a:pt x="2982922" y="308134"/>
                  </a:lnTo>
                  <a:lnTo>
                    <a:pt x="2999231" y="268224"/>
                  </a:lnTo>
                  <a:lnTo>
                    <a:pt x="2997390" y="254732"/>
                  </a:lnTo>
                  <a:lnTo>
                    <a:pt x="2970469" y="215415"/>
                  </a:lnTo>
                  <a:lnTo>
                    <a:pt x="2935560" y="190313"/>
                  </a:lnTo>
                  <a:lnTo>
                    <a:pt x="2887894" y="166237"/>
                  </a:lnTo>
                  <a:lnTo>
                    <a:pt x="2828168" y="143305"/>
                  </a:lnTo>
                  <a:lnTo>
                    <a:pt x="2757077" y="121636"/>
                  </a:lnTo>
                  <a:lnTo>
                    <a:pt x="2717487" y="111311"/>
                  </a:lnTo>
                  <a:lnTo>
                    <a:pt x="2675318" y="101346"/>
                  </a:lnTo>
                  <a:lnTo>
                    <a:pt x="2630655" y="91756"/>
                  </a:lnTo>
                  <a:lnTo>
                    <a:pt x="2583586" y="82554"/>
                  </a:lnTo>
                  <a:lnTo>
                    <a:pt x="2534198" y="73757"/>
                  </a:lnTo>
                  <a:lnTo>
                    <a:pt x="2482578" y="65379"/>
                  </a:lnTo>
                  <a:lnTo>
                    <a:pt x="2428814" y="57435"/>
                  </a:lnTo>
                  <a:lnTo>
                    <a:pt x="2372991" y="49938"/>
                  </a:lnTo>
                  <a:lnTo>
                    <a:pt x="2315197" y="42905"/>
                  </a:lnTo>
                  <a:lnTo>
                    <a:pt x="2255520" y="36350"/>
                  </a:lnTo>
                  <a:lnTo>
                    <a:pt x="2194045" y="30287"/>
                  </a:lnTo>
                  <a:lnTo>
                    <a:pt x="2130861" y="24732"/>
                  </a:lnTo>
                  <a:lnTo>
                    <a:pt x="2066053" y="19698"/>
                  </a:lnTo>
                  <a:lnTo>
                    <a:pt x="1999710" y="15202"/>
                  </a:lnTo>
                  <a:lnTo>
                    <a:pt x="1931919" y="11257"/>
                  </a:lnTo>
                  <a:lnTo>
                    <a:pt x="1862765" y="7879"/>
                  </a:lnTo>
                  <a:lnTo>
                    <a:pt x="1792336" y="5082"/>
                  </a:lnTo>
                  <a:lnTo>
                    <a:pt x="1720720" y="2880"/>
                  </a:lnTo>
                  <a:lnTo>
                    <a:pt x="1648003" y="1290"/>
                  </a:lnTo>
                  <a:lnTo>
                    <a:pt x="1574273" y="325"/>
                  </a:lnTo>
                  <a:lnTo>
                    <a:pt x="1499616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181347" y="2571682"/>
            <a:ext cx="1981200" cy="362585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90"/>
              </a:spcBef>
            </a:pPr>
            <a:r>
              <a:rPr sz="1100" dirty="0">
                <a:latin typeface="Times New Roman"/>
                <a:cs typeface="Times New Roman"/>
              </a:rPr>
              <a:t>A</a:t>
            </a:r>
            <a:r>
              <a:rPr sz="1100" spc="1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need</a:t>
            </a:r>
            <a:r>
              <a:rPr sz="1100" spc="1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triggers</a:t>
            </a:r>
            <a:r>
              <a:rPr sz="1100" b="1" spc="1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the</a:t>
            </a:r>
            <a:r>
              <a:rPr sz="1100" spc="10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procurement process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75560" y="3236976"/>
            <a:ext cx="1335405" cy="646430"/>
          </a:xfrm>
          <a:prstGeom prst="rect">
            <a:avLst/>
          </a:prstGeom>
          <a:solidFill>
            <a:srgbClr val="FFFFFF"/>
          </a:solidFill>
          <a:ln w="9144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3980" marR="126364">
              <a:lnSpc>
                <a:spcPct val="99100"/>
              </a:lnSpc>
              <a:spcBef>
                <a:spcPts val="325"/>
              </a:spcBef>
            </a:pPr>
            <a:r>
              <a:rPr sz="1100" spc="-10" dirty="0">
                <a:latin typeface="Times New Roman"/>
                <a:cs typeface="Times New Roman"/>
              </a:rPr>
              <a:t>Methods</a:t>
            </a:r>
            <a:r>
              <a:rPr sz="1100" spc="50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Procedures </a:t>
            </a:r>
            <a:r>
              <a:rPr sz="1100" spc="10" dirty="0">
                <a:latin typeface="Times New Roman"/>
                <a:cs typeface="Times New Roman"/>
              </a:rPr>
              <a:t>Operational</a:t>
            </a:r>
            <a:r>
              <a:rPr sz="1100" spc="18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policy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683573" y="4740973"/>
            <a:ext cx="2232025" cy="1089025"/>
            <a:chOff x="2683573" y="4740973"/>
            <a:chExt cx="2232025" cy="1089025"/>
          </a:xfrm>
        </p:grpSpPr>
        <p:sp>
          <p:nvSpPr>
            <p:cNvPr id="9" name="object 9"/>
            <p:cNvSpPr/>
            <p:nvPr/>
          </p:nvSpPr>
          <p:spPr>
            <a:xfrm>
              <a:off x="2688335" y="4745735"/>
              <a:ext cx="2222500" cy="1079500"/>
            </a:xfrm>
            <a:custGeom>
              <a:avLst/>
              <a:gdLst/>
              <a:ahLst/>
              <a:cxnLst/>
              <a:rect l="l" t="t" r="r" b="b"/>
              <a:pathLst>
                <a:path w="2222500" h="1079500">
                  <a:moveTo>
                    <a:pt x="1109472" y="0"/>
                  </a:moveTo>
                  <a:lnTo>
                    <a:pt x="1046523" y="851"/>
                  </a:lnTo>
                  <a:lnTo>
                    <a:pt x="984494" y="3375"/>
                  </a:lnTo>
                  <a:lnTo>
                    <a:pt x="923480" y="7528"/>
                  </a:lnTo>
                  <a:lnTo>
                    <a:pt x="863572" y="13263"/>
                  </a:lnTo>
                  <a:lnTo>
                    <a:pt x="804866" y="20536"/>
                  </a:lnTo>
                  <a:lnTo>
                    <a:pt x="747455" y="29302"/>
                  </a:lnTo>
                  <a:lnTo>
                    <a:pt x="691433" y="39516"/>
                  </a:lnTo>
                  <a:lnTo>
                    <a:pt x="636893" y="51133"/>
                  </a:lnTo>
                  <a:lnTo>
                    <a:pt x="583930" y="64108"/>
                  </a:lnTo>
                  <a:lnTo>
                    <a:pt x="532636" y="78396"/>
                  </a:lnTo>
                  <a:lnTo>
                    <a:pt x="483106" y="93952"/>
                  </a:lnTo>
                  <a:lnTo>
                    <a:pt x="435433" y="110731"/>
                  </a:lnTo>
                  <a:lnTo>
                    <a:pt x="389712" y="128688"/>
                  </a:lnTo>
                  <a:lnTo>
                    <a:pt x="346035" y="147778"/>
                  </a:lnTo>
                  <a:lnTo>
                    <a:pt x="304497" y="167956"/>
                  </a:lnTo>
                  <a:lnTo>
                    <a:pt x="265191" y="189177"/>
                  </a:lnTo>
                  <a:lnTo>
                    <a:pt x="228211" y="211396"/>
                  </a:lnTo>
                  <a:lnTo>
                    <a:pt x="193651" y="234568"/>
                  </a:lnTo>
                  <a:lnTo>
                    <a:pt x="161604" y="258648"/>
                  </a:lnTo>
                  <a:lnTo>
                    <a:pt x="132164" y="283591"/>
                  </a:lnTo>
                  <a:lnTo>
                    <a:pt x="81482" y="335887"/>
                  </a:lnTo>
                  <a:lnTo>
                    <a:pt x="42353" y="391095"/>
                  </a:lnTo>
                  <a:lnTo>
                    <a:pt x="15528" y="448856"/>
                  </a:lnTo>
                  <a:lnTo>
                    <a:pt x="1756" y="508809"/>
                  </a:lnTo>
                  <a:lnTo>
                    <a:pt x="0" y="539495"/>
                  </a:lnTo>
                  <a:lnTo>
                    <a:pt x="1756" y="569888"/>
                  </a:lnTo>
                  <a:lnTo>
                    <a:pt x="15528" y="629375"/>
                  </a:lnTo>
                  <a:lnTo>
                    <a:pt x="42353" y="686816"/>
                  </a:lnTo>
                  <a:lnTo>
                    <a:pt x="81482" y="741834"/>
                  </a:lnTo>
                  <a:lnTo>
                    <a:pt x="132164" y="794050"/>
                  </a:lnTo>
                  <a:lnTo>
                    <a:pt x="161604" y="818989"/>
                  </a:lnTo>
                  <a:lnTo>
                    <a:pt x="193651" y="843087"/>
                  </a:lnTo>
                  <a:lnTo>
                    <a:pt x="228211" y="866295"/>
                  </a:lnTo>
                  <a:lnTo>
                    <a:pt x="265191" y="888567"/>
                  </a:lnTo>
                  <a:lnTo>
                    <a:pt x="304497" y="909854"/>
                  </a:lnTo>
                  <a:lnTo>
                    <a:pt x="346035" y="930111"/>
                  </a:lnTo>
                  <a:lnTo>
                    <a:pt x="389712" y="949289"/>
                  </a:lnTo>
                  <a:lnTo>
                    <a:pt x="435433" y="967342"/>
                  </a:lnTo>
                  <a:lnTo>
                    <a:pt x="483106" y="984223"/>
                  </a:lnTo>
                  <a:lnTo>
                    <a:pt x="532636" y="999883"/>
                  </a:lnTo>
                  <a:lnTo>
                    <a:pt x="583930" y="1014276"/>
                  </a:lnTo>
                  <a:lnTo>
                    <a:pt x="636893" y="1027354"/>
                  </a:lnTo>
                  <a:lnTo>
                    <a:pt x="691433" y="1039071"/>
                  </a:lnTo>
                  <a:lnTo>
                    <a:pt x="747455" y="1049379"/>
                  </a:lnTo>
                  <a:lnTo>
                    <a:pt x="804866" y="1058230"/>
                  </a:lnTo>
                  <a:lnTo>
                    <a:pt x="863572" y="1065578"/>
                  </a:lnTo>
                  <a:lnTo>
                    <a:pt x="923480" y="1071376"/>
                  </a:lnTo>
                  <a:lnTo>
                    <a:pt x="984494" y="1075575"/>
                  </a:lnTo>
                  <a:lnTo>
                    <a:pt x="1046523" y="1078130"/>
                  </a:lnTo>
                  <a:lnTo>
                    <a:pt x="1109472" y="1078991"/>
                  </a:lnTo>
                  <a:lnTo>
                    <a:pt x="1172725" y="1078130"/>
                  </a:lnTo>
                  <a:lnTo>
                    <a:pt x="1235037" y="1075575"/>
                  </a:lnTo>
                  <a:lnTo>
                    <a:pt x="1296315" y="1071376"/>
                  </a:lnTo>
                  <a:lnTo>
                    <a:pt x="1356466" y="1065578"/>
                  </a:lnTo>
                  <a:lnTo>
                    <a:pt x="1415397" y="1058230"/>
                  </a:lnTo>
                  <a:lnTo>
                    <a:pt x="1473015" y="1049379"/>
                  </a:lnTo>
                  <a:lnTo>
                    <a:pt x="1529227" y="1039071"/>
                  </a:lnTo>
                  <a:lnTo>
                    <a:pt x="1583940" y="1027354"/>
                  </a:lnTo>
                  <a:lnTo>
                    <a:pt x="1637061" y="1014276"/>
                  </a:lnTo>
                  <a:lnTo>
                    <a:pt x="1688498" y="999883"/>
                  </a:lnTo>
                  <a:lnTo>
                    <a:pt x="1738156" y="984223"/>
                  </a:lnTo>
                  <a:lnTo>
                    <a:pt x="1785944" y="967342"/>
                  </a:lnTo>
                  <a:lnTo>
                    <a:pt x="1831768" y="949289"/>
                  </a:lnTo>
                  <a:lnTo>
                    <a:pt x="1875534" y="930111"/>
                  </a:lnTo>
                  <a:lnTo>
                    <a:pt x="1917152" y="909854"/>
                  </a:lnTo>
                  <a:lnTo>
                    <a:pt x="1956526" y="888567"/>
                  </a:lnTo>
                  <a:lnTo>
                    <a:pt x="1993564" y="866295"/>
                  </a:lnTo>
                  <a:lnTo>
                    <a:pt x="2028174" y="843087"/>
                  </a:lnTo>
                  <a:lnTo>
                    <a:pt x="2060262" y="818989"/>
                  </a:lnTo>
                  <a:lnTo>
                    <a:pt x="2089735" y="794050"/>
                  </a:lnTo>
                  <a:lnTo>
                    <a:pt x="2140466" y="741834"/>
                  </a:lnTo>
                  <a:lnTo>
                    <a:pt x="2179622" y="686816"/>
                  </a:lnTo>
                  <a:lnTo>
                    <a:pt x="2206460" y="629375"/>
                  </a:lnTo>
                  <a:lnTo>
                    <a:pt x="2220235" y="569888"/>
                  </a:lnTo>
                  <a:lnTo>
                    <a:pt x="2221991" y="539495"/>
                  </a:lnTo>
                  <a:lnTo>
                    <a:pt x="2220235" y="508809"/>
                  </a:lnTo>
                  <a:lnTo>
                    <a:pt x="2206460" y="448856"/>
                  </a:lnTo>
                  <a:lnTo>
                    <a:pt x="2179622" y="391095"/>
                  </a:lnTo>
                  <a:lnTo>
                    <a:pt x="2140466" y="335887"/>
                  </a:lnTo>
                  <a:lnTo>
                    <a:pt x="2089735" y="283591"/>
                  </a:lnTo>
                  <a:lnTo>
                    <a:pt x="2060262" y="258648"/>
                  </a:lnTo>
                  <a:lnTo>
                    <a:pt x="2028174" y="234568"/>
                  </a:lnTo>
                  <a:lnTo>
                    <a:pt x="1993564" y="211396"/>
                  </a:lnTo>
                  <a:lnTo>
                    <a:pt x="1956526" y="189177"/>
                  </a:lnTo>
                  <a:lnTo>
                    <a:pt x="1917152" y="167956"/>
                  </a:lnTo>
                  <a:lnTo>
                    <a:pt x="1875534" y="147778"/>
                  </a:lnTo>
                  <a:lnTo>
                    <a:pt x="1831768" y="128688"/>
                  </a:lnTo>
                  <a:lnTo>
                    <a:pt x="1785944" y="110731"/>
                  </a:lnTo>
                  <a:lnTo>
                    <a:pt x="1738156" y="93952"/>
                  </a:lnTo>
                  <a:lnTo>
                    <a:pt x="1688498" y="78396"/>
                  </a:lnTo>
                  <a:lnTo>
                    <a:pt x="1637061" y="64108"/>
                  </a:lnTo>
                  <a:lnTo>
                    <a:pt x="1583940" y="51133"/>
                  </a:lnTo>
                  <a:lnTo>
                    <a:pt x="1529227" y="39516"/>
                  </a:lnTo>
                  <a:lnTo>
                    <a:pt x="1473015" y="29302"/>
                  </a:lnTo>
                  <a:lnTo>
                    <a:pt x="1415397" y="20536"/>
                  </a:lnTo>
                  <a:lnTo>
                    <a:pt x="1356466" y="13263"/>
                  </a:lnTo>
                  <a:lnTo>
                    <a:pt x="1296315" y="7528"/>
                  </a:lnTo>
                  <a:lnTo>
                    <a:pt x="1235037" y="3375"/>
                  </a:lnTo>
                  <a:lnTo>
                    <a:pt x="1172725" y="851"/>
                  </a:lnTo>
                  <a:lnTo>
                    <a:pt x="11094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688335" y="4745735"/>
              <a:ext cx="2222500" cy="1079500"/>
            </a:xfrm>
            <a:custGeom>
              <a:avLst/>
              <a:gdLst/>
              <a:ahLst/>
              <a:cxnLst/>
              <a:rect l="l" t="t" r="r" b="b"/>
              <a:pathLst>
                <a:path w="2222500" h="1079500">
                  <a:moveTo>
                    <a:pt x="1109472" y="0"/>
                  </a:moveTo>
                  <a:lnTo>
                    <a:pt x="1046523" y="851"/>
                  </a:lnTo>
                  <a:lnTo>
                    <a:pt x="984494" y="3375"/>
                  </a:lnTo>
                  <a:lnTo>
                    <a:pt x="923480" y="7528"/>
                  </a:lnTo>
                  <a:lnTo>
                    <a:pt x="863572" y="13263"/>
                  </a:lnTo>
                  <a:lnTo>
                    <a:pt x="804866" y="20536"/>
                  </a:lnTo>
                  <a:lnTo>
                    <a:pt x="747455" y="29302"/>
                  </a:lnTo>
                  <a:lnTo>
                    <a:pt x="691433" y="39516"/>
                  </a:lnTo>
                  <a:lnTo>
                    <a:pt x="636893" y="51133"/>
                  </a:lnTo>
                  <a:lnTo>
                    <a:pt x="583930" y="64108"/>
                  </a:lnTo>
                  <a:lnTo>
                    <a:pt x="532636" y="78396"/>
                  </a:lnTo>
                  <a:lnTo>
                    <a:pt x="483106" y="93952"/>
                  </a:lnTo>
                  <a:lnTo>
                    <a:pt x="435433" y="110731"/>
                  </a:lnTo>
                  <a:lnTo>
                    <a:pt x="389712" y="128688"/>
                  </a:lnTo>
                  <a:lnTo>
                    <a:pt x="346035" y="147778"/>
                  </a:lnTo>
                  <a:lnTo>
                    <a:pt x="304497" y="167956"/>
                  </a:lnTo>
                  <a:lnTo>
                    <a:pt x="265191" y="189177"/>
                  </a:lnTo>
                  <a:lnTo>
                    <a:pt x="228211" y="211396"/>
                  </a:lnTo>
                  <a:lnTo>
                    <a:pt x="193651" y="234568"/>
                  </a:lnTo>
                  <a:lnTo>
                    <a:pt x="161604" y="258648"/>
                  </a:lnTo>
                  <a:lnTo>
                    <a:pt x="132164" y="283591"/>
                  </a:lnTo>
                  <a:lnTo>
                    <a:pt x="81482" y="335887"/>
                  </a:lnTo>
                  <a:lnTo>
                    <a:pt x="42353" y="391095"/>
                  </a:lnTo>
                  <a:lnTo>
                    <a:pt x="15528" y="448856"/>
                  </a:lnTo>
                  <a:lnTo>
                    <a:pt x="1756" y="508809"/>
                  </a:lnTo>
                  <a:lnTo>
                    <a:pt x="0" y="539495"/>
                  </a:lnTo>
                  <a:lnTo>
                    <a:pt x="1756" y="569888"/>
                  </a:lnTo>
                  <a:lnTo>
                    <a:pt x="15528" y="629375"/>
                  </a:lnTo>
                  <a:lnTo>
                    <a:pt x="42353" y="686816"/>
                  </a:lnTo>
                  <a:lnTo>
                    <a:pt x="81482" y="741834"/>
                  </a:lnTo>
                  <a:lnTo>
                    <a:pt x="132164" y="794050"/>
                  </a:lnTo>
                  <a:lnTo>
                    <a:pt x="161604" y="818989"/>
                  </a:lnTo>
                  <a:lnTo>
                    <a:pt x="193651" y="843087"/>
                  </a:lnTo>
                  <a:lnTo>
                    <a:pt x="228211" y="866295"/>
                  </a:lnTo>
                  <a:lnTo>
                    <a:pt x="265191" y="888567"/>
                  </a:lnTo>
                  <a:lnTo>
                    <a:pt x="304497" y="909854"/>
                  </a:lnTo>
                  <a:lnTo>
                    <a:pt x="346035" y="930111"/>
                  </a:lnTo>
                  <a:lnTo>
                    <a:pt x="389712" y="949289"/>
                  </a:lnTo>
                  <a:lnTo>
                    <a:pt x="435433" y="967342"/>
                  </a:lnTo>
                  <a:lnTo>
                    <a:pt x="483106" y="984223"/>
                  </a:lnTo>
                  <a:lnTo>
                    <a:pt x="532636" y="999883"/>
                  </a:lnTo>
                  <a:lnTo>
                    <a:pt x="583930" y="1014276"/>
                  </a:lnTo>
                  <a:lnTo>
                    <a:pt x="636893" y="1027354"/>
                  </a:lnTo>
                  <a:lnTo>
                    <a:pt x="691433" y="1039071"/>
                  </a:lnTo>
                  <a:lnTo>
                    <a:pt x="747455" y="1049379"/>
                  </a:lnTo>
                  <a:lnTo>
                    <a:pt x="804866" y="1058230"/>
                  </a:lnTo>
                  <a:lnTo>
                    <a:pt x="863572" y="1065578"/>
                  </a:lnTo>
                  <a:lnTo>
                    <a:pt x="923480" y="1071376"/>
                  </a:lnTo>
                  <a:lnTo>
                    <a:pt x="984494" y="1075575"/>
                  </a:lnTo>
                  <a:lnTo>
                    <a:pt x="1046523" y="1078130"/>
                  </a:lnTo>
                  <a:lnTo>
                    <a:pt x="1109472" y="1078991"/>
                  </a:lnTo>
                  <a:lnTo>
                    <a:pt x="1172725" y="1078130"/>
                  </a:lnTo>
                  <a:lnTo>
                    <a:pt x="1235037" y="1075575"/>
                  </a:lnTo>
                  <a:lnTo>
                    <a:pt x="1296315" y="1071376"/>
                  </a:lnTo>
                  <a:lnTo>
                    <a:pt x="1356466" y="1065578"/>
                  </a:lnTo>
                  <a:lnTo>
                    <a:pt x="1415397" y="1058230"/>
                  </a:lnTo>
                  <a:lnTo>
                    <a:pt x="1473015" y="1049379"/>
                  </a:lnTo>
                  <a:lnTo>
                    <a:pt x="1529227" y="1039071"/>
                  </a:lnTo>
                  <a:lnTo>
                    <a:pt x="1583940" y="1027354"/>
                  </a:lnTo>
                  <a:lnTo>
                    <a:pt x="1637061" y="1014276"/>
                  </a:lnTo>
                  <a:lnTo>
                    <a:pt x="1688498" y="999883"/>
                  </a:lnTo>
                  <a:lnTo>
                    <a:pt x="1738156" y="984223"/>
                  </a:lnTo>
                  <a:lnTo>
                    <a:pt x="1785944" y="967342"/>
                  </a:lnTo>
                  <a:lnTo>
                    <a:pt x="1831768" y="949289"/>
                  </a:lnTo>
                  <a:lnTo>
                    <a:pt x="1875534" y="930111"/>
                  </a:lnTo>
                  <a:lnTo>
                    <a:pt x="1917152" y="909854"/>
                  </a:lnTo>
                  <a:lnTo>
                    <a:pt x="1956526" y="888567"/>
                  </a:lnTo>
                  <a:lnTo>
                    <a:pt x="1993564" y="866295"/>
                  </a:lnTo>
                  <a:lnTo>
                    <a:pt x="2028174" y="843087"/>
                  </a:lnTo>
                  <a:lnTo>
                    <a:pt x="2060262" y="818989"/>
                  </a:lnTo>
                  <a:lnTo>
                    <a:pt x="2089735" y="794050"/>
                  </a:lnTo>
                  <a:lnTo>
                    <a:pt x="2140466" y="741834"/>
                  </a:lnTo>
                  <a:lnTo>
                    <a:pt x="2179622" y="686816"/>
                  </a:lnTo>
                  <a:lnTo>
                    <a:pt x="2206460" y="629375"/>
                  </a:lnTo>
                  <a:lnTo>
                    <a:pt x="2220235" y="569888"/>
                  </a:lnTo>
                  <a:lnTo>
                    <a:pt x="2221991" y="539495"/>
                  </a:lnTo>
                  <a:lnTo>
                    <a:pt x="2220235" y="508809"/>
                  </a:lnTo>
                  <a:lnTo>
                    <a:pt x="2206460" y="448856"/>
                  </a:lnTo>
                  <a:lnTo>
                    <a:pt x="2179622" y="391095"/>
                  </a:lnTo>
                  <a:lnTo>
                    <a:pt x="2140466" y="335887"/>
                  </a:lnTo>
                  <a:lnTo>
                    <a:pt x="2089735" y="283591"/>
                  </a:lnTo>
                  <a:lnTo>
                    <a:pt x="2060262" y="258648"/>
                  </a:lnTo>
                  <a:lnTo>
                    <a:pt x="2028174" y="234568"/>
                  </a:lnTo>
                  <a:lnTo>
                    <a:pt x="1993564" y="211396"/>
                  </a:lnTo>
                  <a:lnTo>
                    <a:pt x="1956526" y="189177"/>
                  </a:lnTo>
                  <a:lnTo>
                    <a:pt x="1917152" y="167956"/>
                  </a:lnTo>
                  <a:lnTo>
                    <a:pt x="1875534" y="147778"/>
                  </a:lnTo>
                  <a:lnTo>
                    <a:pt x="1831768" y="128688"/>
                  </a:lnTo>
                  <a:lnTo>
                    <a:pt x="1785944" y="110731"/>
                  </a:lnTo>
                  <a:lnTo>
                    <a:pt x="1738156" y="93952"/>
                  </a:lnTo>
                  <a:lnTo>
                    <a:pt x="1688498" y="78396"/>
                  </a:lnTo>
                  <a:lnTo>
                    <a:pt x="1637061" y="64108"/>
                  </a:lnTo>
                  <a:lnTo>
                    <a:pt x="1583940" y="51133"/>
                  </a:lnTo>
                  <a:lnTo>
                    <a:pt x="1529227" y="39516"/>
                  </a:lnTo>
                  <a:lnTo>
                    <a:pt x="1473015" y="29302"/>
                  </a:lnTo>
                  <a:lnTo>
                    <a:pt x="1415397" y="20536"/>
                  </a:lnTo>
                  <a:lnTo>
                    <a:pt x="1356466" y="13263"/>
                  </a:lnTo>
                  <a:lnTo>
                    <a:pt x="1296315" y="7528"/>
                  </a:lnTo>
                  <a:lnTo>
                    <a:pt x="1235037" y="3375"/>
                  </a:lnTo>
                  <a:lnTo>
                    <a:pt x="1172725" y="851"/>
                  </a:lnTo>
                  <a:lnTo>
                    <a:pt x="1109472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3068827" y="4912546"/>
            <a:ext cx="1311910" cy="69786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marR="5080">
              <a:lnSpc>
                <a:spcPct val="99400"/>
              </a:lnSpc>
              <a:spcBef>
                <a:spcPts val="135"/>
              </a:spcBef>
            </a:pPr>
            <a:r>
              <a:rPr sz="1100" dirty="0">
                <a:latin typeface="Times New Roman"/>
                <a:cs typeface="Times New Roman"/>
              </a:rPr>
              <a:t>Provision</a:t>
            </a:r>
            <a:r>
              <a:rPr sz="1100" spc="18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of</a:t>
            </a:r>
            <a:r>
              <a:rPr sz="1100" spc="1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works, </a:t>
            </a:r>
            <a:r>
              <a:rPr sz="1100" dirty="0">
                <a:latin typeface="Times New Roman"/>
                <a:cs typeface="Times New Roman"/>
              </a:rPr>
              <a:t>services,</a:t>
            </a:r>
            <a:r>
              <a:rPr sz="1100" spc="1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and</a:t>
            </a:r>
            <a:r>
              <a:rPr sz="1100" spc="15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supplies </a:t>
            </a:r>
            <a:r>
              <a:rPr sz="1100" b="1" dirty="0">
                <a:latin typeface="Times New Roman"/>
                <a:cs typeface="Times New Roman"/>
              </a:rPr>
              <a:t>concludes</a:t>
            </a:r>
            <a:r>
              <a:rPr sz="1100" b="1" spc="275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Times New Roman"/>
                <a:cs typeface="Times New Roman"/>
              </a:rPr>
              <a:t>the </a:t>
            </a:r>
            <a:r>
              <a:rPr sz="1100" spc="10" dirty="0">
                <a:latin typeface="Times New Roman"/>
                <a:cs typeface="Times New Roman"/>
              </a:rPr>
              <a:t>procurement</a:t>
            </a:r>
            <a:r>
              <a:rPr sz="1100" spc="2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process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904488" y="3017519"/>
            <a:ext cx="597535" cy="1838325"/>
          </a:xfrm>
          <a:custGeom>
            <a:avLst/>
            <a:gdLst/>
            <a:ahLst/>
            <a:cxnLst/>
            <a:rect l="l" t="t" r="r" b="b"/>
            <a:pathLst>
              <a:path w="597535" h="1838325">
                <a:moveTo>
                  <a:pt x="597408" y="1764792"/>
                </a:moveTo>
                <a:lnTo>
                  <a:pt x="566928" y="1764792"/>
                </a:lnTo>
                <a:lnTo>
                  <a:pt x="566928" y="6096"/>
                </a:lnTo>
                <a:lnTo>
                  <a:pt x="560832" y="0"/>
                </a:lnTo>
                <a:lnTo>
                  <a:pt x="554736" y="6096"/>
                </a:lnTo>
                <a:lnTo>
                  <a:pt x="554736" y="539496"/>
                </a:lnTo>
                <a:lnTo>
                  <a:pt x="548640" y="536448"/>
                </a:lnTo>
                <a:lnTo>
                  <a:pt x="487680" y="505968"/>
                </a:lnTo>
                <a:lnTo>
                  <a:pt x="487680" y="536448"/>
                </a:lnTo>
                <a:lnTo>
                  <a:pt x="6096" y="536448"/>
                </a:lnTo>
                <a:lnTo>
                  <a:pt x="0" y="542544"/>
                </a:lnTo>
                <a:lnTo>
                  <a:pt x="6096" y="548640"/>
                </a:lnTo>
                <a:lnTo>
                  <a:pt x="487680" y="548640"/>
                </a:lnTo>
                <a:lnTo>
                  <a:pt x="487680" y="579120"/>
                </a:lnTo>
                <a:lnTo>
                  <a:pt x="548640" y="548640"/>
                </a:lnTo>
                <a:lnTo>
                  <a:pt x="554736" y="545592"/>
                </a:lnTo>
                <a:lnTo>
                  <a:pt x="554736" y="1764792"/>
                </a:lnTo>
                <a:lnTo>
                  <a:pt x="524256" y="1764792"/>
                </a:lnTo>
                <a:lnTo>
                  <a:pt x="560832" y="1837944"/>
                </a:lnTo>
                <a:lnTo>
                  <a:pt x="588264" y="1783080"/>
                </a:lnTo>
                <a:lnTo>
                  <a:pt x="597408" y="17647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132832" y="3883152"/>
            <a:ext cx="2109470" cy="2155190"/>
          </a:xfrm>
          <a:prstGeom prst="rect">
            <a:avLst/>
          </a:prstGeom>
          <a:solidFill>
            <a:srgbClr val="FFFFFF"/>
          </a:solidFill>
          <a:ln w="9144">
            <a:solidFill>
              <a:srgbClr val="000000"/>
            </a:solidFill>
          </a:ln>
        </p:spPr>
        <p:txBody>
          <a:bodyPr vert="horz" wrap="square" lIns="0" tIns="50800" rIns="0" bIns="0" rtlCol="0">
            <a:spAutoFit/>
          </a:bodyPr>
          <a:lstStyle/>
          <a:p>
            <a:pPr marL="90805" marR="132080">
              <a:lnSpc>
                <a:spcPts val="1300"/>
              </a:lnSpc>
              <a:spcBef>
                <a:spcPts val="400"/>
              </a:spcBef>
            </a:pPr>
            <a:r>
              <a:rPr sz="1100" b="1" dirty="0">
                <a:latin typeface="Times New Roman"/>
                <a:cs typeface="Times New Roman"/>
              </a:rPr>
              <a:t>Principal</a:t>
            </a:r>
            <a:r>
              <a:rPr sz="1100" b="1" spc="260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activities</a:t>
            </a:r>
            <a:r>
              <a:rPr sz="1100" b="1" spc="24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Times New Roman"/>
                <a:cs typeface="Times New Roman"/>
              </a:rPr>
              <a:t>associated </a:t>
            </a:r>
            <a:r>
              <a:rPr sz="1100" b="1" spc="10" dirty="0">
                <a:latin typeface="Times New Roman"/>
                <a:cs typeface="Times New Roman"/>
              </a:rPr>
              <a:t>with</a:t>
            </a:r>
            <a:r>
              <a:rPr sz="1100" b="1" spc="155" dirty="0">
                <a:latin typeface="Times New Roman"/>
                <a:cs typeface="Times New Roman"/>
              </a:rPr>
              <a:t> </a:t>
            </a:r>
            <a:r>
              <a:rPr sz="1100" b="1" spc="10" dirty="0">
                <a:latin typeface="Times New Roman"/>
                <a:cs typeface="Times New Roman"/>
              </a:rPr>
              <a:t>the</a:t>
            </a:r>
            <a:r>
              <a:rPr sz="1100" b="1" spc="105" dirty="0">
                <a:latin typeface="Times New Roman"/>
                <a:cs typeface="Times New Roman"/>
              </a:rPr>
              <a:t> </a:t>
            </a:r>
            <a:r>
              <a:rPr sz="1100" b="1" spc="10" dirty="0">
                <a:latin typeface="Times New Roman"/>
                <a:cs typeface="Times New Roman"/>
              </a:rPr>
              <a:t>procurement</a:t>
            </a:r>
            <a:r>
              <a:rPr sz="1100" b="1" spc="15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Times New Roman"/>
                <a:cs typeface="Times New Roman"/>
              </a:rPr>
              <a:t>process</a:t>
            </a:r>
            <a:endParaRPr sz="1100">
              <a:latin typeface="Times New Roman"/>
              <a:cs typeface="Times New Roman"/>
            </a:endParaRPr>
          </a:p>
          <a:p>
            <a:pPr marL="535305" indent="-221615">
              <a:lnSpc>
                <a:spcPts val="1215"/>
              </a:lnSpc>
              <a:buAutoNum type="arabicPeriod"/>
              <a:tabLst>
                <a:tab pos="535305" algn="l"/>
              </a:tabLst>
            </a:pPr>
            <a:r>
              <a:rPr sz="1100" dirty="0">
                <a:latin typeface="Times New Roman"/>
                <a:cs typeface="Times New Roman"/>
              </a:rPr>
              <a:t>Establish</a:t>
            </a:r>
            <a:r>
              <a:rPr sz="1100" spc="10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what</a:t>
            </a:r>
            <a:r>
              <a:rPr sz="1100" spc="1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is</a:t>
            </a:r>
            <a:r>
              <a:rPr sz="1100" spc="1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to</a:t>
            </a:r>
            <a:r>
              <a:rPr sz="1100" spc="114" dirty="0">
                <a:latin typeface="Times New Roman"/>
                <a:cs typeface="Times New Roman"/>
              </a:rPr>
              <a:t> </a:t>
            </a:r>
            <a:r>
              <a:rPr sz="1100" spc="-25" dirty="0">
                <a:latin typeface="Times New Roman"/>
                <a:cs typeface="Times New Roman"/>
              </a:rPr>
              <a:t>be</a:t>
            </a:r>
            <a:endParaRPr sz="1100">
              <a:latin typeface="Times New Roman"/>
              <a:cs typeface="Times New Roman"/>
            </a:endParaRPr>
          </a:p>
          <a:p>
            <a:pPr marL="535940">
              <a:lnSpc>
                <a:spcPts val="1295"/>
              </a:lnSpc>
            </a:pPr>
            <a:r>
              <a:rPr sz="1100" spc="-10" dirty="0">
                <a:latin typeface="Times New Roman"/>
                <a:cs typeface="Times New Roman"/>
              </a:rPr>
              <a:t>procured</a:t>
            </a:r>
            <a:endParaRPr sz="1100">
              <a:latin typeface="Times New Roman"/>
              <a:cs typeface="Times New Roman"/>
            </a:endParaRPr>
          </a:p>
          <a:p>
            <a:pPr marL="534670" marR="103505" indent="-221615">
              <a:lnSpc>
                <a:spcPts val="1300"/>
              </a:lnSpc>
              <a:spcBef>
                <a:spcPts val="45"/>
              </a:spcBef>
              <a:buAutoNum type="arabicPeriod" startAt="2"/>
              <a:tabLst>
                <a:tab pos="535940" algn="l"/>
              </a:tabLst>
            </a:pPr>
            <a:r>
              <a:rPr sz="1100" dirty="0">
                <a:latin typeface="Times New Roman"/>
                <a:cs typeface="Times New Roman"/>
              </a:rPr>
              <a:t>Decided</a:t>
            </a:r>
            <a:r>
              <a:rPr sz="1100" spc="1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on</a:t>
            </a:r>
            <a:r>
              <a:rPr sz="1100" spc="1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procurement 	strategies</a:t>
            </a:r>
            <a:endParaRPr sz="1100">
              <a:latin typeface="Times New Roman"/>
              <a:cs typeface="Times New Roman"/>
            </a:endParaRPr>
          </a:p>
          <a:p>
            <a:pPr marL="535305" indent="-221615">
              <a:lnSpc>
                <a:spcPts val="1265"/>
              </a:lnSpc>
              <a:buAutoNum type="arabicPeriod" startAt="2"/>
              <a:tabLst>
                <a:tab pos="535305" algn="l"/>
              </a:tabLst>
            </a:pPr>
            <a:r>
              <a:rPr sz="1100" dirty="0">
                <a:latin typeface="Times New Roman"/>
                <a:cs typeface="Times New Roman"/>
              </a:rPr>
              <a:t>Solicit</a:t>
            </a:r>
            <a:r>
              <a:rPr sz="1100" spc="17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tender</a:t>
            </a:r>
            <a:r>
              <a:rPr sz="1100" spc="18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offers</a:t>
            </a:r>
            <a:endParaRPr sz="1100">
              <a:latin typeface="Times New Roman"/>
              <a:cs typeface="Times New Roman"/>
            </a:endParaRPr>
          </a:p>
          <a:p>
            <a:pPr marL="535940" indent="-222250">
              <a:lnSpc>
                <a:spcPts val="1295"/>
              </a:lnSpc>
              <a:buAutoNum type="arabicPeriod" startAt="2"/>
              <a:tabLst>
                <a:tab pos="535940" algn="l"/>
              </a:tabLst>
            </a:pPr>
            <a:r>
              <a:rPr sz="1100" dirty="0">
                <a:latin typeface="Times New Roman"/>
                <a:cs typeface="Times New Roman"/>
              </a:rPr>
              <a:t>Evaluation</a:t>
            </a:r>
            <a:r>
              <a:rPr sz="1100" spc="2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tender</a:t>
            </a:r>
            <a:r>
              <a:rPr sz="1100" spc="2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offers</a:t>
            </a:r>
            <a:endParaRPr sz="1100">
              <a:latin typeface="Times New Roman"/>
              <a:cs typeface="Times New Roman"/>
            </a:endParaRPr>
          </a:p>
          <a:p>
            <a:pPr marL="535305" indent="-221615">
              <a:lnSpc>
                <a:spcPts val="1295"/>
              </a:lnSpc>
              <a:buAutoNum type="arabicPeriod" startAt="2"/>
              <a:tabLst>
                <a:tab pos="535305" algn="l"/>
              </a:tabLst>
            </a:pPr>
            <a:r>
              <a:rPr sz="1100" dirty="0">
                <a:latin typeface="Times New Roman"/>
                <a:cs typeface="Times New Roman"/>
              </a:rPr>
              <a:t>Award</a:t>
            </a:r>
            <a:r>
              <a:rPr sz="1100" spc="16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contract</a:t>
            </a:r>
            <a:endParaRPr sz="1100">
              <a:latin typeface="Times New Roman"/>
              <a:cs typeface="Times New Roman"/>
            </a:endParaRPr>
          </a:p>
          <a:p>
            <a:pPr marL="534670" marR="127635" indent="-221615">
              <a:lnSpc>
                <a:spcPts val="1300"/>
              </a:lnSpc>
              <a:spcBef>
                <a:spcPts val="50"/>
              </a:spcBef>
              <a:buAutoNum type="arabicPeriod" startAt="2"/>
              <a:tabLst>
                <a:tab pos="535940" algn="l"/>
              </a:tabLst>
            </a:pPr>
            <a:r>
              <a:rPr sz="1100" dirty="0">
                <a:latin typeface="Times New Roman"/>
                <a:cs typeface="Times New Roman"/>
              </a:rPr>
              <a:t>Administer</a:t>
            </a:r>
            <a:r>
              <a:rPr sz="1100" spc="3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contracts</a:t>
            </a:r>
            <a:r>
              <a:rPr sz="1100" spc="500" dirty="0">
                <a:latin typeface="Times New Roman"/>
                <a:cs typeface="Times New Roman"/>
              </a:rPr>
              <a:t> 	</a:t>
            </a:r>
            <a:r>
              <a:rPr sz="1100" dirty="0">
                <a:latin typeface="Times New Roman"/>
                <a:cs typeface="Times New Roman"/>
              </a:rPr>
              <a:t>and</a:t>
            </a:r>
            <a:r>
              <a:rPr sz="1100" spc="1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confirm</a:t>
            </a:r>
            <a:r>
              <a:rPr sz="1100" spc="17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compliance</a:t>
            </a:r>
            <a:endParaRPr sz="1100">
              <a:latin typeface="Times New Roman"/>
              <a:cs typeface="Times New Roman"/>
            </a:endParaRPr>
          </a:p>
          <a:p>
            <a:pPr marL="535940">
              <a:lnSpc>
                <a:spcPts val="1300"/>
              </a:lnSpc>
            </a:pPr>
            <a:r>
              <a:rPr sz="1100" dirty="0">
                <a:latin typeface="Times New Roman"/>
                <a:cs typeface="Times New Roman"/>
              </a:rPr>
              <a:t>with</a:t>
            </a:r>
            <a:r>
              <a:rPr sz="1100" spc="1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requirements.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53312" rIns="0" bIns="0" rtlCol="0">
            <a:spAutoFit/>
          </a:bodyPr>
          <a:lstStyle/>
          <a:p>
            <a:pPr marL="588645">
              <a:lnSpc>
                <a:spcPct val="100000"/>
              </a:lnSpc>
              <a:spcBef>
                <a:spcPts val="95"/>
              </a:spcBef>
            </a:pPr>
            <a:r>
              <a:rPr sz="2500" dirty="0"/>
              <a:t>Types</a:t>
            </a:r>
            <a:r>
              <a:rPr sz="2500" spc="-80" dirty="0"/>
              <a:t> </a:t>
            </a:r>
            <a:r>
              <a:rPr sz="2500" dirty="0"/>
              <a:t>of</a:t>
            </a:r>
            <a:r>
              <a:rPr sz="2500" spc="-80" dirty="0"/>
              <a:t> </a:t>
            </a:r>
            <a:r>
              <a:rPr sz="2500" dirty="0"/>
              <a:t>Public</a:t>
            </a:r>
            <a:r>
              <a:rPr sz="2500" spc="-100" dirty="0"/>
              <a:t> </a:t>
            </a:r>
            <a:r>
              <a:rPr sz="2500" dirty="0"/>
              <a:t>Procurement</a:t>
            </a:r>
            <a:r>
              <a:rPr sz="2500" spc="-80" dirty="0"/>
              <a:t> </a:t>
            </a:r>
            <a:r>
              <a:rPr sz="2500" spc="-10" dirty="0"/>
              <a:t>Systems</a:t>
            </a:r>
            <a:endParaRPr sz="25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206244"/>
            <a:ext cx="7635240" cy="3133725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481965" marR="346710" indent="-469900">
              <a:lnSpc>
                <a:spcPct val="90000"/>
              </a:lnSpc>
              <a:spcBef>
                <a:spcPts val="36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100" b="1" dirty="0">
                <a:latin typeface="Verdana"/>
                <a:cs typeface="Verdana"/>
              </a:rPr>
              <a:t>Centralized</a:t>
            </a:r>
            <a:r>
              <a:rPr sz="2100" b="1" spc="-80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approach</a:t>
            </a:r>
            <a:r>
              <a:rPr sz="2100" b="1" spc="-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–</a:t>
            </a:r>
            <a:r>
              <a:rPr sz="2100" spc="-2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central</a:t>
            </a:r>
            <a:r>
              <a:rPr sz="2100" spc="-5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tender</a:t>
            </a:r>
            <a:r>
              <a:rPr sz="2100" spc="-6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boards</a:t>
            </a:r>
            <a:r>
              <a:rPr sz="2100" spc="-15" dirty="0">
                <a:latin typeface="Verdana"/>
                <a:cs typeface="Verdana"/>
              </a:rPr>
              <a:t> </a:t>
            </a:r>
            <a:r>
              <a:rPr sz="2100" spc="-25" dirty="0">
                <a:latin typeface="Verdana"/>
                <a:cs typeface="Verdana"/>
              </a:rPr>
              <a:t>or </a:t>
            </a:r>
            <a:r>
              <a:rPr sz="2100" dirty="0">
                <a:latin typeface="Verdana"/>
                <a:cs typeface="Verdana"/>
              </a:rPr>
              <a:t>similar</a:t>
            </a:r>
            <a:r>
              <a:rPr sz="2100" spc="-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organizations</a:t>
            </a:r>
            <a:r>
              <a:rPr sz="2100" spc="-7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oversee</a:t>
            </a:r>
            <a:r>
              <a:rPr sz="2100" spc="-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the</a:t>
            </a:r>
            <a:r>
              <a:rPr sz="2100" spc="-2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procurement, </a:t>
            </a:r>
            <a:r>
              <a:rPr sz="2100" dirty="0">
                <a:latin typeface="Verdana"/>
                <a:cs typeface="Verdana"/>
              </a:rPr>
              <a:t>evaluate</a:t>
            </a:r>
            <a:r>
              <a:rPr sz="2100" spc="-7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tenders</a:t>
            </a:r>
            <a:r>
              <a:rPr sz="2100" spc="-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and</a:t>
            </a:r>
            <a:r>
              <a:rPr sz="2100" spc="-1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award</a:t>
            </a:r>
            <a:r>
              <a:rPr sz="2100" spc="-6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contracts.</a:t>
            </a:r>
            <a:endParaRPr sz="2100">
              <a:latin typeface="Verdana"/>
              <a:cs typeface="Verdana"/>
            </a:endParaRPr>
          </a:p>
          <a:p>
            <a:pPr marL="481965" marR="67945" indent="-469900">
              <a:lnSpc>
                <a:spcPts val="2260"/>
              </a:lnSpc>
              <a:spcBef>
                <a:spcPts val="56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100" b="1" dirty="0">
                <a:latin typeface="Verdana"/>
                <a:cs typeface="Verdana"/>
              </a:rPr>
              <a:t>Prescriptive</a:t>
            </a:r>
            <a:r>
              <a:rPr sz="2100" b="1" spc="-95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approach</a:t>
            </a:r>
            <a:r>
              <a:rPr sz="2100" b="1" spc="-8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–</a:t>
            </a:r>
            <a:r>
              <a:rPr sz="2100" spc="-4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legislation</a:t>
            </a:r>
            <a:r>
              <a:rPr sz="2100" spc="-7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and</a:t>
            </a:r>
            <a:r>
              <a:rPr sz="2100" spc="-4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associated </a:t>
            </a:r>
            <a:r>
              <a:rPr sz="2100" dirty="0">
                <a:latin typeface="Verdana"/>
                <a:cs typeface="Verdana"/>
              </a:rPr>
              <a:t>regulations</a:t>
            </a:r>
            <a:r>
              <a:rPr sz="2100" spc="-8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detail</a:t>
            </a:r>
            <a:r>
              <a:rPr sz="2100" spc="-2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procedures</a:t>
            </a:r>
            <a:r>
              <a:rPr sz="2100" spc="-7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to</a:t>
            </a:r>
            <a:r>
              <a:rPr sz="2100" spc="-2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be</a:t>
            </a:r>
            <a:r>
              <a:rPr sz="2100" spc="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followed.</a:t>
            </a:r>
            <a:endParaRPr sz="2100">
              <a:latin typeface="Verdana"/>
              <a:cs typeface="Verdana"/>
            </a:endParaRPr>
          </a:p>
          <a:p>
            <a:pPr marL="481965" marR="70485" indent="-469900">
              <a:lnSpc>
                <a:spcPts val="2260"/>
              </a:lnSpc>
              <a:spcBef>
                <a:spcPts val="5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100" b="1" dirty="0">
                <a:latin typeface="Verdana"/>
                <a:cs typeface="Verdana"/>
              </a:rPr>
              <a:t>Financial</a:t>
            </a:r>
            <a:r>
              <a:rPr sz="2100" b="1" spc="-85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instructions</a:t>
            </a:r>
            <a:r>
              <a:rPr sz="2100" b="1" spc="-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–</a:t>
            </a:r>
            <a:r>
              <a:rPr sz="2100" spc="-2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minimum</a:t>
            </a:r>
            <a:r>
              <a:rPr sz="2100" spc="-9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requirements </a:t>
            </a:r>
            <a:r>
              <a:rPr sz="2100" dirty="0">
                <a:latin typeface="Verdana"/>
                <a:cs typeface="Verdana"/>
              </a:rPr>
              <a:t>relating</a:t>
            </a:r>
            <a:r>
              <a:rPr sz="2100" spc="-7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to</a:t>
            </a:r>
            <a:r>
              <a:rPr sz="2100" spc="-3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expenditure</a:t>
            </a:r>
            <a:r>
              <a:rPr sz="2100" spc="-8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and</a:t>
            </a:r>
            <a:r>
              <a:rPr sz="2100" spc="-3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auditing</a:t>
            </a:r>
            <a:r>
              <a:rPr sz="2100" spc="-6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are</a:t>
            </a:r>
            <a:r>
              <a:rPr sz="2100" spc="-3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established.</a:t>
            </a:r>
            <a:endParaRPr sz="2100">
              <a:latin typeface="Verdana"/>
              <a:cs typeface="Verdana"/>
            </a:endParaRPr>
          </a:p>
          <a:p>
            <a:pPr marL="481965" marR="5080" indent="-469900">
              <a:lnSpc>
                <a:spcPct val="90000"/>
              </a:lnSpc>
              <a:spcBef>
                <a:spcPts val="48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100" b="1" dirty="0">
                <a:latin typeface="Verdana"/>
                <a:cs typeface="Verdana"/>
              </a:rPr>
              <a:t>Framework</a:t>
            </a:r>
            <a:r>
              <a:rPr sz="2100" b="1" spc="-80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approach</a:t>
            </a:r>
            <a:r>
              <a:rPr sz="2100" b="1" spc="-7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–</a:t>
            </a:r>
            <a:r>
              <a:rPr sz="2100" spc="-3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legislation</a:t>
            </a:r>
            <a:r>
              <a:rPr sz="2100" spc="-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establishes</a:t>
            </a:r>
            <a:r>
              <a:rPr sz="2100" spc="-65" dirty="0">
                <a:latin typeface="Verdana"/>
                <a:cs typeface="Verdana"/>
              </a:rPr>
              <a:t> </a:t>
            </a:r>
            <a:r>
              <a:rPr sz="2100" spc="-20" dirty="0">
                <a:latin typeface="Verdana"/>
                <a:cs typeface="Verdana"/>
              </a:rPr>
              <a:t>high </a:t>
            </a:r>
            <a:r>
              <a:rPr sz="2100" dirty="0">
                <a:latin typeface="Verdana"/>
                <a:cs typeface="Verdana"/>
              </a:rPr>
              <a:t>level</a:t>
            </a:r>
            <a:r>
              <a:rPr sz="2100" spc="-7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requirements</a:t>
            </a:r>
            <a:r>
              <a:rPr sz="2100" spc="-8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and</a:t>
            </a:r>
            <a:r>
              <a:rPr sz="2100" spc="-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leaves</a:t>
            </a:r>
            <a:r>
              <a:rPr sz="2100" spc="-5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it</a:t>
            </a:r>
            <a:r>
              <a:rPr sz="2100" spc="-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to</a:t>
            </a:r>
            <a:r>
              <a:rPr sz="2100" spc="-4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institutions</a:t>
            </a:r>
            <a:r>
              <a:rPr sz="2100" spc="-80" dirty="0">
                <a:latin typeface="Verdana"/>
                <a:cs typeface="Verdana"/>
              </a:rPr>
              <a:t> </a:t>
            </a:r>
            <a:r>
              <a:rPr sz="2100" spc="-25" dirty="0">
                <a:latin typeface="Verdana"/>
                <a:cs typeface="Verdana"/>
              </a:rPr>
              <a:t>to </a:t>
            </a:r>
            <a:r>
              <a:rPr sz="2100" dirty="0">
                <a:latin typeface="Verdana"/>
                <a:cs typeface="Verdana"/>
              </a:rPr>
              <a:t>provide</a:t>
            </a:r>
            <a:r>
              <a:rPr sz="2100" spc="-8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the</a:t>
            </a:r>
            <a:r>
              <a:rPr sz="2100" spc="-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detail.</a:t>
            </a:r>
            <a:endParaRPr sz="21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4557" rIns="0" bIns="0" rtlCol="0">
            <a:spAutoFit/>
          </a:bodyPr>
          <a:lstStyle/>
          <a:p>
            <a:pPr marL="588645">
              <a:lnSpc>
                <a:spcPct val="100000"/>
              </a:lnSpc>
              <a:spcBef>
                <a:spcPts val="90"/>
              </a:spcBef>
            </a:pPr>
            <a:r>
              <a:rPr spc="-10" dirty="0"/>
              <a:t>Premise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175764"/>
            <a:ext cx="7621270" cy="3676015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622300" marR="294640" indent="-609600">
              <a:lnSpc>
                <a:spcPts val="2020"/>
              </a:lnSpc>
              <a:spcBef>
                <a:spcPts val="595"/>
              </a:spcBef>
              <a:buClr>
                <a:srgbClr val="CC0000"/>
              </a:buClr>
              <a:buFont typeface="Wingdings"/>
              <a:buChar char=""/>
              <a:tabLst>
                <a:tab pos="622300" algn="l"/>
              </a:tabLst>
            </a:pPr>
            <a:r>
              <a:rPr sz="2100" dirty="0">
                <a:latin typeface="Verdana"/>
                <a:cs typeface="Verdana"/>
              </a:rPr>
              <a:t>A</a:t>
            </a:r>
            <a:r>
              <a:rPr sz="2100" spc="-1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public</a:t>
            </a:r>
            <a:r>
              <a:rPr sz="2100" spc="-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procurement</a:t>
            </a:r>
            <a:r>
              <a:rPr sz="2100" spc="-9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system</a:t>
            </a:r>
            <a:r>
              <a:rPr sz="2100" spc="-6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must</a:t>
            </a:r>
            <a:r>
              <a:rPr sz="2100" spc="-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be</a:t>
            </a:r>
            <a:r>
              <a:rPr sz="2100" spc="-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developed </a:t>
            </a:r>
            <a:r>
              <a:rPr sz="2100" dirty="0">
                <a:latin typeface="Verdana"/>
                <a:cs typeface="Verdana"/>
              </a:rPr>
              <a:t>around</a:t>
            </a:r>
            <a:r>
              <a:rPr sz="2100" spc="-6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</a:t>
            </a:r>
            <a:r>
              <a:rPr sz="2100" spc="-2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set</a:t>
            </a:r>
            <a:r>
              <a:rPr sz="2100" spc="-2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of</a:t>
            </a:r>
            <a:r>
              <a:rPr sz="2100" spc="-1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end</a:t>
            </a:r>
            <a:r>
              <a:rPr sz="2100" spc="-3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outcomes</a:t>
            </a:r>
            <a:r>
              <a:rPr sz="2100" spc="-7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or</a:t>
            </a:r>
            <a:r>
              <a:rPr sz="2100" spc="-2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objectives</a:t>
            </a:r>
            <a:r>
              <a:rPr sz="2100" spc="-3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which </a:t>
            </a:r>
            <a:r>
              <a:rPr sz="2100" dirty="0">
                <a:latin typeface="Verdana"/>
                <a:cs typeface="Verdana"/>
              </a:rPr>
              <a:t>reflect</a:t>
            </a:r>
            <a:r>
              <a:rPr sz="2100" spc="-8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societal</a:t>
            </a:r>
            <a:r>
              <a:rPr sz="2100" spc="-5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expectations.</a:t>
            </a:r>
            <a:endParaRPr sz="2100">
              <a:latin typeface="Verdana"/>
              <a:cs typeface="Verdana"/>
            </a:endParaRPr>
          </a:p>
          <a:p>
            <a:pPr marL="622300" marR="5080" indent="-609600">
              <a:lnSpc>
                <a:spcPts val="2020"/>
              </a:lnSpc>
              <a:spcBef>
                <a:spcPts val="490"/>
              </a:spcBef>
              <a:buClr>
                <a:srgbClr val="CC0000"/>
              </a:buClr>
              <a:buFont typeface="Wingdings"/>
              <a:buChar char=""/>
              <a:tabLst>
                <a:tab pos="622300" algn="l"/>
              </a:tabLst>
            </a:pPr>
            <a:r>
              <a:rPr sz="2100" dirty="0">
                <a:latin typeface="Verdana"/>
                <a:cs typeface="Verdana"/>
              </a:rPr>
              <a:t>The</a:t>
            </a:r>
            <a:r>
              <a:rPr sz="2100" spc="-4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procurement</a:t>
            </a:r>
            <a:r>
              <a:rPr sz="2100" spc="-9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system</a:t>
            </a:r>
            <a:r>
              <a:rPr sz="2100" spc="-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must</a:t>
            </a:r>
            <a:r>
              <a:rPr sz="2100" spc="-5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be</a:t>
            </a:r>
            <a:r>
              <a:rPr sz="2100" spc="-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such</a:t>
            </a:r>
            <a:r>
              <a:rPr sz="2100" spc="-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that</a:t>
            </a:r>
            <a:r>
              <a:rPr sz="2100" spc="-5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the</a:t>
            </a:r>
            <a:r>
              <a:rPr sz="2100" spc="-25" dirty="0">
                <a:latin typeface="Verdana"/>
                <a:cs typeface="Verdana"/>
              </a:rPr>
              <a:t> </a:t>
            </a:r>
            <a:r>
              <a:rPr sz="2100" spc="-20" dirty="0">
                <a:latin typeface="Verdana"/>
                <a:cs typeface="Verdana"/>
              </a:rPr>
              <a:t>risk </a:t>
            </a:r>
            <a:r>
              <a:rPr sz="2100" dirty="0">
                <a:latin typeface="Verdana"/>
                <a:cs typeface="Verdana"/>
              </a:rPr>
              <a:t>of</a:t>
            </a:r>
            <a:r>
              <a:rPr sz="2100" spc="-1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the</a:t>
            </a:r>
            <a:r>
              <a:rPr sz="2100" spc="-5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following</a:t>
            </a:r>
            <a:r>
              <a:rPr sz="2100" spc="-7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is</a:t>
            </a:r>
            <a:r>
              <a:rPr sz="2100" spc="-3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managed:</a:t>
            </a:r>
            <a:endParaRPr sz="2100">
              <a:latin typeface="Verdana"/>
              <a:cs typeface="Verdana"/>
            </a:endParaRPr>
          </a:p>
          <a:p>
            <a:pPr marL="621665" indent="-608965">
              <a:lnSpc>
                <a:spcPct val="100000"/>
              </a:lnSpc>
              <a:spcBef>
                <a:spcPts val="15"/>
              </a:spcBef>
              <a:buClr>
                <a:srgbClr val="CC0000"/>
              </a:buClr>
              <a:buFont typeface="Wingdings"/>
              <a:buChar char=""/>
              <a:tabLst>
                <a:tab pos="621665" algn="l"/>
              </a:tabLst>
            </a:pPr>
            <a:r>
              <a:rPr sz="2100" dirty="0">
                <a:latin typeface="Verdana"/>
                <a:cs typeface="Verdana"/>
              </a:rPr>
              <a:t>Corrupt</a:t>
            </a:r>
            <a:r>
              <a:rPr sz="2100" spc="-6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practices</a:t>
            </a:r>
            <a:endParaRPr sz="2100">
              <a:latin typeface="Verdana"/>
              <a:cs typeface="Verdana"/>
            </a:endParaRPr>
          </a:p>
          <a:p>
            <a:pPr marL="621665" indent="-608965">
              <a:lnSpc>
                <a:spcPct val="100000"/>
              </a:lnSpc>
              <a:buClr>
                <a:srgbClr val="CC0000"/>
              </a:buClr>
              <a:buFont typeface="Wingdings"/>
              <a:buChar char=""/>
              <a:tabLst>
                <a:tab pos="621665" algn="l"/>
              </a:tabLst>
            </a:pPr>
            <a:r>
              <a:rPr sz="2100" dirty="0">
                <a:latin typeface="Verdana"/>
                <a:cs typeface="Verdana"/>
              </a:rPr>
              <a:t>Fraudulent</a:t>
            </a:r>
            <a:r>
              <a:rPr sz="2100" spc="-10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practices</a:t>
            </a:r>
            <a:endParaRPr sz="2100">
              <a:latin typeface="Verdana"/>
              <a:cs typeface="Verdana"/>
            </a:endParaRPr>
          </a:p>
          <a:p>
            <a:pPr marL="621665" indent="-608965">
              <a:lnSpc>
                <a:spcPct val="100000"/>
              </a:lnSpc>
              <a:buClr>
                <a:srgbClr val="CC0000"/>
              </a:buClr>
              <a:buFont typeface="Wingdings"/>
              <a:buChar char=""/>
              <a:tabLst>
                <a:tab pos="621665" algn="l"/>
              </a:tabLst>
            </a:pPr>
            <a:r>
              <a:rPr sz="2100" dirty="0">
                <a:latin typeface="Verdana"/>
                <a:cs typeface="Verdana"/>
              </a:rPr>
              <a:t>Fruitless</a:t>
            </a:r>
            <a:r>
              <a:rPr sz="2100" spc="-8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and</a:t>
            </a:r>
            <a:r>
              <a:rPr sz="2100" spc="-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wasteful</a:t>
            </a:r>
            <a:r>
              <a:rPr sz="2100" spc="-6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expenditure.</a:t>
            </a:r>
            <a:endParaRPr sz="2100">
              <a:latin typeface="Verdana"/>
              <a:cs typeface="Verdana"/>
            </a:endParaRPr>
          </a:p>
          <a:p>
            <a:pPr marL="621665" indent="-608965">
              <a:lnSpc>
                <a:spcPct val="100000"/>
              </a:lnSpc>
              <a:buClr>
                <a:srgbClr val="CC0000"/>
              </a:buClr>
              <a:buFont typeface="Wingdings"/>
              <a:buChar char=""/>
              <a:tabLst>
                <a:tab pos="621665" algn="l"/>
              </a:tabLst>
            </a:pPr>
            <a:r>
              <a:rPr sz="2100" dirty="0">
                <a:latin typeface="Verdana"/>
                <a:cs typeface="Verdana"/>
              </a:rPr>
              <a:t>Irregular</a:t>
            </a:r>
            <a:r>
              <a:rPr sz="2100" spc="-4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expenditure</a:t>
            </a:r>
            <a:endParaRPr sz="2100">
              <a:latin typeface="Verdana"/>
              <a:cs typeface="Verdana"/>
            </a:endParaRPr>
          </a:p>
          <a:p>
            <a:pPr marL="621665" indent="-608965">
              <a:lnSpc>
                <a:spcPct val="100000"/>
              </a:lnSpc>
              <a:buClr>
                <a:srgbClr val="CC0000"/>
              </a:buClr>
              <a:buFont typeface="Wingdings"/>
              <a:buChar char=""/>
              <a:tabLst>
                <a:tab pos="621665" algn="l"/>
              </a:tabLst>
            </a:pPr>
            <a:r>
              <a:rPr sz="2100" spc="-10" dirty="0">
                <a:latin typeface="Verdana"/>
                <a:cs typeface="Verdana"/>
              </a:rPr>
              <a:t>Overspending</a:t>
            </a:r>
            <a:endParaRPr sz="2100">
              <a:latin typeface="Verdana"/>
              <a:cs typeface="Verdana"/>
            </a:endParaRPr>
          </a:p>
          <a:p>
            <a:pPr marL="621665" indent="-608965">
              <a:lnSpc>
                <a:spcPct val="100000"/>
              </a:lnSpc>
              <a:buClr>
                <a:srgbClr val="CC0000"/>
              </a:buClr>
              <a:buFont typeface="Wingdings"/>
              <a:buChar char=""/>
              <a:tabLst>
                <a:tab pos="621665" algn="l"/>
              </a:tabLst>
            </a:pPr>
            <a:r>
              <a:rPr sz="2100" dirty="0">
                <a:latin typeface="Verdana"/>
                <a:cs typeface="Verdana"/>
              </a:rPr>
              <a:t>Unauthorized</a:t>
            </a:r>
            <a:r>
              <a:rPr sz="2100" spc="-11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expenditure</a:t>
            </a:r>
            <a:endParaRPr sz="2100">
              <a:latin typeface="Verdana"/>
              <a:cs typeface="Verdana"/>
            </a:endParaRPr>
          </a:p>
          <a:p>
            <a:pPr marL="621665" indent="-608965">
              <a:lnSpc>
                <a:spcPct val="100000"/>
              </a:lnSpc>
              <a:buClr>
                <a:srgbClr val="CC0000"/>
              </a:buClr>
              <a:buFont typeface="Wingdings"/>
              <a:buChar char=""/>
              <a:tabLst>
                <a:tab pos="621665" algn="l"/>
              </a:tabLst>
            </a:pPr>
            <a:r>
              <a:rPr sz="2100" dirty="0">
                <a:latin typeface="Verdana"/>
                <a:cs typeface="Verdana"/>
              </a:rPr>
              <a:t>Under</a:t>
            </a:r>
            <a:r>
              <a:rPr sz="2100" spc="-4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expenditure</a:t>
            </a:r>
            <a:endParaRPr sz="21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2011" y="1657604"/>
            <a:ext cx="753300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dirty="0">
                <a:latin typeface="Verdana"/>
                <a:cs typeface="Verdana"/>
              </a:rPr>
              <a:t>The</a:t>
            </a:r>
            <a:r>
              <a:rPr sz="1700" b="1" spc="-20" dirty="0">
                <a:latin typeface="Verdana"/>
                <a:cs typeface="Verdana"/>
              </a:rPr>
              <a:t> </a:t>
            </a:r>
            <a:r>
              <a:rPr sz="1700" b="1" dirty="0">
                <a:latin typeface="Verdana"/>
                <a:cs typeface="Verdana"/>
              </a:rPr>
              <a:t>Procurement</a:t>
            </a:r>
            <a:r>
              <a:rPr sz="1700" b="1" spc="-40" dirty="0">
                <a:latin typeface="Verdana"/>
                <a:cs typeface="Verdana"/>
              </a:rPr>
              <a:t> </a:t>
            </a:r>
            <a:r>
              <a:rPr sz="1700" b="1" dirty="0">
                <a:latin typeface="Verdana"/>
                <a:cs typeface="Verdana"/>
              </a:rPr>
              <a:t>Cycle:</a:t>
            </a:r>
            <a:r>
              <a:rPr sz="1700" b="1" spc="-35" dirty="0">
                <a:latin typeface="Verdana"/>
                <a:cs typeface="Verdana"/>
              </a:rPr>
              <a:t> </a:t>
            </a:r>
            <a:r>
              <a:rPr sz="1700" b="1" dirty="0">
                <a:latin typeface="Verdana"/>
                <a:cs typeface="Verdana"/>
              </a:rPr>
              <a:t>Key</a:t>
            </a:r>
            <a:r>
              <a:rPr sz="1700" b="1" spc="-15" dirty="0">
                <a:latin typeface="Verdana"/>
                <a:cs typeface="Verdana"/>
              </a:rPr>
              <a:t> </a:t>
            </a:r>
            <a:r>
              <a:rPr sz="1700" b="1" dirty="0">
                <a:latin typeface="Verdana"/>
                <a:cs typeface="Verdana"/>
              </a:rPr>
              <a:t>Elements</a:t>
            </a:r>
            <a:r>
              <a:rPr sz="1700" b="1" spc="-45" dirty="0">
                <a:latin typeface="Verdana"/>
                <a:cs typeface="Verdana"/>
              </a:rPr>
              <a:t> </a:t>
            </a:r>
            <a:r>
              <a:rPr sz="1700" b="1" dirty="0">
                <a:latin typeface="Verdana"/>
                <a:cs typeface="Verdana"/>
              </a:rPr>
              <a:t>and</a:t>
            </a:r>
            <a:r>
              <a:rPr sz="1700" b="1" spc="-5" dirty="0">
                <a:latin typeface="Verdana"/>
                <a:cs typeface="Verdana"/>
              </a:rPr>
              <a:t> </a:t>
            </a:r>
            <a:r>
              <a:rPr sz="1700" b="1" dirty="0">
                <a:latin typeface="Verdana"/>
                <a:cs typeface="Verdana"/>
              </a:rPr>
              <a:t>Areas</a:t>
            </a:r>
            <a:r>
              <a:rPr sz="1700" b="1" spc="-20" dirty="0">
                <a:latin typeface="Verdana"/>
                <a:cs typeface="Verdana"/>
              </a:rPr>
              <a:t> </a:t>
            </a:r>
            <a:r>
              <a:rPr sz="1700" b="1" dirty="0">
                <a:latin typeface="Verdana"/>
                <a:cs typeface="Verdana"/>
              </a:rPr>
              <a:t>of</a:t>
            </a:r>
            <a:r>
              <a:rPr sz="1700" b="1" spc="-30" dirty="0">
                <a:latin typeface="Verdana"/>
                <a:cs typeface="Verdana"/>
              </a:rPr>
              <a:t> </a:t>
            </a:r>
            <a:r>
              <a:rPr sz="1700" b="1" spc="-10" dirty="0">
                <a:latin typeface="Verdana"/>
                <a:cs typeface="Verdana"/>
              </a:rPr>
              <a:t>Weakness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144663"/>
            <a:ext cx="7726680" cy="473456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621665" indent="-608965">
              <a:lnSpc>
                <a:spcPct val="100000"/>
              </a:lnSpc>
              <a:spcBef>
                <a:spcPts val="484"/>
              </a:spcBef>
              <a:buClr>
                <a:srgbClr val="CC0000"/>
              </a:buClr>
              <a:buFont typeface="Wingdings"/>
              <a:buChar char=""/>
              <a:tabLst>
                <a:tab pos="621665" algn="l"/>
              </a:tabLst>
            </a:pPr>
            <a:r>
              <a:rPr sz="3000" b="1" i="1" dirty="0">
                <a:latin typeface="Verdana"/>
                <a:cs typeface="Verdana"/>
              </a:rPr>
              <a:t>The</a:t>
            </a:r>
            <a:r>
              <a:rPr sz="3000" b="1" i="1" spc="-40" dirty="0">
                <a:latin typeface="Verdana"/>
                <a:cs typeface="Verdana"/>
              </a:rPr>
              <a:t> </a:t>
            </a:r>
            <a:r>
              <a:rPr sz="3000" b="1" i="1" dirty="0">
                <a:latin typeface="Verdana"/>
                <a:cs typeface="Verdana"/>
              </a:rPr>
              <a:t>Procurement</a:t>
            </a:r>
            <a:r>
              <a:rPr sz="3000" b="1" i="1" spc="-40" dirty="0">
                <a:latin typeface="Verdana"/>
                <a:cs typeface="Verdana"/>
              </a:rPr>
              <a:t> </a:t>
            </a:r>
            <a:r>
              <a:rPr sz="3000" b="1" i="1" spc="-10" dirty="0">
                <a:latin typeface="Verdana"/>
                <a:cs typeface="Verdana"/>
              </a:rPr>
              <a:t>Cycle</a:t>
            </a:r>
            <a:endParaRPr sz="3000">
              <a:latin typeface="Verdana"/>
              <a:cs typeface="Verdana"/>
            </a:endParaRPr>
          </a:p>
          <a:p>
            <a:pPr marL="1002665" lvl="1" indent="-517525">
              <a:lnSpc>
                <a:spcPct val="100000"/>
              </a:lnSpc>
              <a:spcBef>
                <a:spcPts val="330"/>
              </a:spcBef>
              <a:buAutoNum type="arabicPeriod"/>
              <a:tabLst>
                <a:tab pos="1002665" algn="l"/>
              </a:tabLst>
            </a:pPr>
            <a:r>
              <a:rPr sz="2600" dirty="0">
                <a:latin typeface="Verdana"/>
                <a:cs typeface="Verdana"/>
              </a:rPr>
              <a:t>Identification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114" dirty="0">
                <a:latin typeface="Verdana"/>
                <a:cs typeface="Verdana"/>
              </a:rPr>
              <a:t> </a:t>
            </a:r>
            <a:r>
              <a:rPr sz="2600" spc="-20" dirty="0">
                <a:latin typeface="Verdana"/>
                <a:cs typeface="Verdana"/>
              </a:rPr>
              <a:t>need</a:t>
            </a:r>
            <a:endParaRPr sz="2600">
              <a:latin typeface="Verdana"/>
              <a:cs typeface="Verdana"/>
            </a:endParaRPr>
          </a:p>
          <a:p>
            <a:pPr marL="1003300" marR="1032510" lvl="1" indent="-518159">
              <a:lnSpc>
                <a:spcPts val="2810"/>
              </a:lnSpc>
              <a:spcBef>
                <a:spcPts val="665"/>
              </a:spcBef>
              <a:buAutoNum type="arabicPeriod"/>
              <a:tabLst>
                <a:tab pos="1003300" algn="l"/>
              </a:tabLst>
            </a:pPr>
            <a:r>
              <a:rPr sz="2600" dirty="0">
                <a:latin typeface="Verdana"/>
                <a:cs typeface="Verdana"/>
              </a:rPr>
              <a:t>Planning</a:t>
            </a:r>
            <a:r>
              <a:rPr sz="2600" spc="-3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–</a:t>
            </a:r>
            <a:r>
              <a:rPr sz="2600" spc="-9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scope,</a:t>
            </a:r>
            <a:r>
              <a:rPr sz="2600" spc="-6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timing,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funding, resources</a:t>
            </a:r>
            <a:endParaRPr sz="2600">
              <a:latin typeface="Verdana"/>
              <a:cs typeface="Verdana"/>
            </a:endParaRPr>
          </a:p>
          <a:p>
            <a:pPr marL="1002665" lvl="1" indent="-517525">
              <a:lnSpc>
                <a:spcPct val="100000"/>
              </a:lnSpc>
              <a:spcBef>
                <a:spcPts val="265"/>
              </a:spcBef>
              <a:buAutoNum type="arabicPeriod"/>
              <a:tabLst>
                <a:tab pos="1002665" algn="l"/>
              </a:tabLst>
            </a:pPr>
            <a:r>
              <a:rPr sz="2600" dirty="0">
                <a:latin typeface="Verdana"/>
                <a:cs typeface="Verdana"/>
              </a:rPr>
              <a:t>Select</a:t>
            </a:r>
            <a:r>
              <a:rPr sz="2600" spc="-1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procurement</a:t>
            </a:r>
            <a:r>
              <a:rPr sz="2600" spc="-10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method</a:t>
            </a:r>
            <a:endParaRPr sz="2600">
              <a:latin typeface="Verdana"/>
              <a:cs typeface="Verdana"/>
            </a:endParaRPr>
          </a:p>
          <a:p>
            <a:pPr marL="1002665" lvl="1" indent="-517525">
              <a:lnSpc>
                <a:spcPct val="100000"/>
              </a:lnSpc>
              <a:spcBef>
                <a:spcPts val="315"/>
              </a:spcBef>
              <a:buAutoNum type="arabicPeriod"/>
              <a:tabLst>
                <a:tab pos="1002665" algn="l"/>
              </a:tabLst>
            </a:pPr>
            <a:r>
              <a:rPr sz="2600" dirty="0">
                <a:latin typeface="Verdana"/>
                <a:cs typeface="Verdana"/>
              </a:rPr>
              <a:t>Bidding</a:t>
            </a:r>
            <a:r>
              <a:rPr sz="2600" spc="-7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process</a:t>
            </a:r>
            <a:endParaRPr sz="2600">
              <a:latin typeface="Verdana"/>
              <a:cs typeface="Verdana"/>
            </a:endParaRPr>
          </a:p>
          <a:p>
            <a:pPr marL="1002665" lvl="1" indent="-517525">
              <a:lnSpc>
                <a:spcPct val="100000"/>
              </a:lnSpc>
              <a:spcBef>
                <a:spcPts val="310"/>
              </a:spcBef>
              <a:buAutoNum type="arabicPeriod"/>
              <a:tabLst>
                <a:tab pos="1002665" algn="l"/>
              </a:tabLst>
            </a:pPr>
            <a:r>
              <a:rPr sz="2600" dirty="0">
                <a:latin typeface="Verdana"/>
                <a:cs typeface="Verdana"/>
              </a:rPr>
              <a:t>Evaluation</a:t>
            </a:r>
            <a:r>
              <a:rPr sz="2600" spc="-7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and</a:t>
            </a:r>
            <a:r>
              <a:rPr sz="2600" spc="-5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award</a:t>
            </a:r>
            <a:r>
              <a:rPr sz="2600" spc="-5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10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contract</a:t>
            </a:r>
            <a:endParaRPr sz="2600">
              <a:latin typeface="Verdana"/>
              <a:cs typeface="Verdana"/>
            </a:endParaRPr>
          </a:p>
          <a:p>
            <a:pPr marL="1002665" lvl="1" indent="-517525">
              <a:lnSpc>
                <a:spcPct val="100000"/>
              </a:lnSpc>
              <a:spcBef>
                <a:spcPts val="315"/>
              </a:spcBef>
              <a:buAutoNum type="arabicPeriod"/>
              <a:tabLst>
                <a:tab pos="1002665" algn="l"/>
              </a:tabLst>
            </a:pPr>
            <a:r>
              <a:rPr sz="2600" dirty="0">
                <a:latin typeface="Verdana"/>
                <a:cs typeface="Verdana"/>
              </a:rPr>
              <a:t>contract</a:t>
            </a:r>
            <a:r>
              <a:rPr sz="2600" spc="-11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management</a:t>
            </a:r>
            <a:endParaRPr sz="2600">
              <a:latin typeface="Verdana"/>
              <a:cs typeface="Verdana"/>
            </a:endParaRPr>
          </a:p>
          <a:p>
            <a:pPr marL="1002665" lvl="1" indent="-517525">
              <a:lnSpc>
                <a:spcPct val="100000"/>
              </a:lnSpc>
              <a:spcBef>
                <a:spcPts val="310"/>
              </a:spcBef>
              <a:buAutoNum type="arabicPeriod"/>
              <a:tabLst>
                <a:tab pos="1002665" algn="l"/>
              </a:tabLst>
            </a:pPr>
            <a:r>
              <a:rPr sz="2600" dirty="0">
                <a:latin typeface="Verdana"/>
                <a:cs typeface="Verdana"/>
              </a:rPr>
              <a:t>monitoring</a:t>
            </a:r>
            <a:r>
              <a:rPr sz="2600" spc="-114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compliance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and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performance</a:t>
            </a:r>
            <a:endParaRPr sz="2600">
              <a:latin typeface="Verdana"/>
              <a:cs typeface="Verdana"/>
            </a:endParaRPr>
          </a:p>
          <a:p>
            <a:pPr marL="1003300" marR="1546225" lvl="1" indent="-518159">
              <a:lnSpc>
                <a:spcPts val="2810"/>
              </a:lnSpc>
              <a:spcBef>
                <a:spcPts val="665"/>
              </a:spcBef>
              <a:buAutoNum type="arabicPeriod"/>
              <a:tabLst>
                <a:tab pos="1003300" algn="l"/>
              </a:tabLst>
            </a:pPr>
            <a:r>
              <a:rPr sz="2600" dirty="0">
                <a:latin typeface="Verdana"/>
                <a:cs typeface="Verdana"/>
              </a:rPr>
              <a:t>Disposal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waste</a:t>
            </a:r>
            <a:r>
              <a:rPr sz="2600" spc="-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or</a:t>
            </a:r>
            <a:r>
              <a:rPr sz="2600" spc="-7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redundant materials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C10E4D-D597-7CF2-8A0E-42B7EB116EBD}"/>
              </a:ext>
            </a:extLst>
          </p:cNvPr>
          <p:cNvSpPr txBox="1"/>
          <p:nvPr/>
        </p:nvSpPr>
        <p:spPr>
          <a:xfrm>
            <a:off x="723900" y="-381000"/>
            <a:ext cx="861060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US" altLang="en-KE" sz="3600" dirty="0">
                <a:latin typeface="Times New Roman" panose="02020603050405020304" pitchFamily="18" charset="0"/>
              </a:rPr>
              <a:t>The Public Procurement and Asset Disposal Act, 2015 requires government entities to reserve 30% of their procurement to the youth, women and persons with disabilities. 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endParaRPr lang="en-US" altLang="en-KE" sz="3600" dirty="0">
              <a:latin typeface="Times New Roman" panose="02020603050405020304" pitchFamily="18" charset="0"/>
            </a:endParaRP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US" altLang="en-KE" sz="3600" dirty="0">
                <a:latin typeface="Times New Roman" panose="02020603050405020304" pitchFamily="18" charset="0"/>
              </a:rPr>
              <a:t>All tender adverts are required to be advertised in two Daily newspapers and to be uploaded at the treasury website;</a:t>
            </a:r>
            <a:r>
              <a:rPr lang="en-GB" altLang="en-KE" sz="3600" u="sng" dirty="0">
                <a:latin typeface="Times New Roman" panose="02020603050405020304" pitchFamily="18" charset="0"/>
                <a:hlinkClick r:id="rId2"/>
              </a:rPr>
              <a:t>http://supplier.treasury.go.ke</a:t>
            </a:r>
            <a:endParaRPr lang="en-US" altLang="en-KE" sz="36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6762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4557" rIns="0" bIns="0" rtlCol="0">
            <a:spAutoFit/>
          </a:bodyPr>
          <a:lstStyle/>
          <a:p>
            <a:pPr marL="588645">
              <a:lnSpc>
                <a:spcPct val="100000"/>
              </a:lnSpc>
              <a:spcBef>
                <a:spcPts val="90"/>
              </a:spcBef>
            </a:pPr>
            <a:r>
              <a:rPr dirty="0"/>
              <a:t>Identification</a:t>
            </a:r>
            <a:r>
              <a:rPr spc="-105" dirty="0"/>
              <a:t> </a:t>
            </a:r>
            <a:r>
              <a:rPr dirty="0"/>
              <a:t>of</a:t>
            </a:r>
            <a:r>
              <a:rPr spc="-160" dirty="0"/>
              <a:t> </a:t>
            </a:r>
            <a:r>
              <a:rPr spc="-20" dirty="0"/>
              <a:t>Need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144663"/>
            <a:ext cx="7792720" cy="422211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481330" indent="-468630">
              <a:lnSpc>
                <a:spcPct val="100000"/>
              </a:lnSpc>
              <a:spcBef>
                <a:spcPts val="484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Scope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and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spc="-20" dirty="0">
                <a:latin typeface="Verdana"/>
                <a:cs typeface="Verdana"/>
              </a:rPr>
              <a:t>scale</a:t>
            </a:r>
            <a:endParaRPr sz="30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330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quantity/quality,</a:t>
            </a:r>
            <a:r>
              <a:rPr sz="2600" spc="-9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timing,</a:t>
            </a:r>
            <a:r>
              <a:rPr sz="2600" spc="-1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delivery,</a:t>
            </a:r>
            <a:r>
              <a:rPr sz="2600" spc="-12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budget</a:t>
            </a:r>
            <a:endParaRPr sz="26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345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Technical</a:t>
            </a:r>
            <a:r>
              <a:rPr sz="3000" spc="-12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specifications</a:t>
            </a:r>
            <a:endParaRPr sz="30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325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equipment</a:t>
            </a:r>
            <a:r>
              <a:rPr sz="2600" spc="-6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and/or</a:t>
            </a:r>
            <a:r>
              <a:rPr sz="2600" spc="-12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materials</a:t>
            </a:r>
            <a:endParaRPr sz="26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345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Performance</a:t>
            </a:r>
            <a:r>
              <a:rPr sz="3000" spc="-3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specification</a:t>
            </a:r>
            <a:endParaRPr sz="30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330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function</a:t>
            </a:r>
            <a:r>
              <a:rPr sz="2600" spc="-9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criteria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310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testing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checking</a:t>
            </a:r>
            <a:endParaRPr sz="26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345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National/</a:t>
            </a:r>
            <a:r>
              <a:rPr sz="3000" spc="-20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international</a:t>
            </a:r>
            <a:r>
              <a:rPr sz="3000" spc="-18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standards</a:t>
            </a:r>
            <a:endParaRPr sz="30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330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quality,</a:t>
            </a:r>
            <a:r>
              <a:rPr sz="2600" spc="-9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performance</a:t>
            </a:r>
            <a:r>
              <a:rPr sz="2600" spc="-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and</a:t>
            </a:r>
            <a:r>
              <a:rPr sz="2600" spc="-9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testing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4557" rIns="0" bIns="0" rtlCol="0">
            <a:spAutoFit/>
          </a:bodyPr>
          <a:lstStyle/>
          <a:p>
            <a:pPr marL="588645">
              <a:lnSpc>
                <a:spcPct val="100000"/>
              </a:lnSpc>
              <a:spcBef>
                <a:spcPts val="90"/>
              </a:spcBef>
            </a:pPr>
            <a:r>
              <a:rPr dirty="0"/>
              <a:t>Procurement</a:t>
            </a:r>
            <a:r>
              <a:rPr spc="-204" dirty="0"/>
              <a:t> </a:t>
            </a:r>
            <a:r>
              <a:rPr spc="-10" dirty="0"/>
              <a:t>Planning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165983"/>
            <a:ext cx="4918075" cy="3843654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481965" indent="-469265">
              <a:lnSpc>
                <a:spcPct val="100000"/>
              </a:lnSpc>
              <a:spcBef>
                <a:spcPts val="38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Annual</a:t>
            </a:r>
            <a:r>
              <a:rPr sz="2600" spc="-75" dirty="0">
                <a:latin typeface="Verdana"/>
                <a:cs typeface="Verdana"/>
              </a:rPr>
              <a:t> </a:t>
            </a:r>
            <a:r>
              <a:rPr sz="2600" spc="-20" dirty="0">
                <a:latin typeface="Verdana"/>
                <a:cs typeface="Verdana"/>
              </a:rPr>
              <a:t>plan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254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200" dirty="0">
                <a:latin typeface="Verdana"/>
                <a:cs typeface="Verdana"/>
              </a:rPr>
              <a:t>policy</a:t>
            </a:r>
            <a:r>
              <a:rPr sz="2200" spc="-2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and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strategy</a:t>
            </a:r>
            <a:endParaRPr sz="22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265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200" dirty="0">
                <a:latin typeface="Verdana"/>
                <a:cs typeface="Verdana"/>
              </a:rPr>
              <a:t>profile</a:t>
            </a:r>
            <a:r>
              <a:rPr sz="2200" spc="-1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and</a:t>
            </a:r>
            <a:r>
              <a:rPr sz="2200" spc="-5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timescale</a:t>
            </a:r>
            <a:endParaRPr sz="22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265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200" dirty="0">
                <a:latin typeface="Verdana"/>
                <a:cs typeface="Verdana"/>
              </a:rPr>
              <a:t>budget</a:t>
            </a:r>
            <a:r>
              <a:rPr sz="2200" spc="-3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and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resources</a:t>
            </a:r>
            <a:endParaRPr sz="22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3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Specific</a:t>
            </a:r>
            <a:r>
              <a:rPr sz="2600" spc="-105" dirty="0">
                <a:latin typeface="Verdana"/>
                <a:cs typeface="Verdana"/>
              </a:rPr>
              <a:t> </a:t>
            </a:r>
            <a:r>
              <a:rPr sz="2600" spc="-20" dirty="0">
                <a:latin typeface="Verdana"/>
                <a:cs typeface="Verdana"/>
              </a:rPr>
              <a:t>plan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254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200" dirty="0">
                <a:latin typeface="Verdana"/>
                <a:cs typeface="Verdana"/>
              </a:rPr>
              <a:t>confirmation</a:t>
            </a:r>
            <a:r>
              <a:rPr sz="2200" spc="-2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of</a:t>
            </a:r>
            <a:r>
              <a:rPr sz="2200" spc="-6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need,</a:t>
            </a:r>
            <a:r>
              <a:rPr sz="2200" spc="-6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timing</a:t>
            </a:r>
            <a:endParaRPr sz="22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265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200" dirty="0">
                <a:latin typeface="Verdana"/>
                <a:cs typeface="Verdana"/>
              </a:rPr>
              <a:t>methods</a:t>
            </a:r>
            <a:r>
              <a:rPr sz="2200" spc="-3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of</a:t>
            </a:r>
            <a:r>
              <a:rPr sz="2200" spc="-1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procurement</a:t>
            </a:r>
            <a:endParaRPr sz="22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260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200" dirty="0">
                <a:latin typeface="Verdana"/>
                <a:cs typeface="Verdana"/>
              </a:rPr>
              <a:t>resource</a:t>
            </a:r>
            <a:r>
              <a:rPr sz="2200" spc="-3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availability</a:t>
            </a:r>
            <a:endParaRPr sz="22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265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200" dirty="0">
                <a:latin typeface="Verdana"/>
                <a:cs typeface="Verdana"/>
              </a:rPr>
              <a:t>procurement</a:t>
            </a:r>
            <a:r>
              <a:rPr sz="2200" spc="-114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manager</a:t>
            </a:r>
            <a:endParaRPr sz="22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265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200" spc="-10" dirty="0">
                <a:latin typeface="Verdana"/>
                <a:cs typeface="Verdana"/>
              </a:rPr>
              <a:t>monitoring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4557" rIns="0" bIns="0" rtlCol="0">
            <a:spAutoFit/>
          </a:bodyPr>
          <a:lstStyle/>
          <a:p>
            <a:pPr marL="588645">
              <a:lnSpc>
                <a:spcPct val="100000"/>
              </a:lnSpc>
              <a:spcBef>
                <a:spcPts val="90"/>
              </a:spcBef>
            </a:pPr>
            <a:r>
              <a:rPr dirty="0"/>
              <a:t>Methods</a:t>
            </a:r>
            <a:r>
              <a:rPr spc="-75" dirty="0"/>
              <a:t> </a:t>
            </a:r>
            <a:r>
              <a:rPr dirty="0"/>
              <a:t>of</a:t>
            </a:r>
            <a:r>
              <a:rPr spc="-100" dirty="0"/>
              <a:t> </a:t>
            </a:r>
            <a:r>
              <a:rPr spc="-10" dirty="0"/>
              <a:t>Procurement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22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144521"/>
            <a:ext cx="7442200" cy="3908425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481330" indent="-468630">
              <a:lnSpc>
                <a:spcPct val="100000"/>
              </a:lnSpc>
              <a:spcBef>
                <a:spcPts val="850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spc="-20" dirty="0">
                <a:latin typeface="Verdana"/>
                <a:cs typeface="Verdana"/>
              </a:rPr>
              <a:t>Pre-</a:t>
            </a:r>
            <a:r>
              <a:rPr sz="3000" spc="-10" dirty="0">
                <a:latin typeface="Verdana"/>
                <a:cs typeface="Verdana"/>
              </a:rPr>
              <a:t>qualification</a:t>
            </a:r>
            <a:endParaRPr sz="30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40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database</a:t>
            </a:r>
            <a:r>
              <a:rPr sz="2600" spc="-5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contractors</a:t>
            </a:r>
            <a:endParaRPr sz="2600">
              <a:latin typeface="Verdana"/>
              <a:cs typeface="Verdana"/>
            </a:endParaRPr>
          </a:p>
          <a:p>
            <a:pPr marL="12700" marR="2736215" lvl="1" indent="908050">
              <a:lnSpc>
                <a:spcPct val="120000"/>
              </a:lnSpc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expressions</a:t>
            </a:r>
            <a:r>
              <a:rPr sz="2600" spc="-6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12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interest </a:t>
            </a:r>
            <a:r>
              <a:rPr sz="2600" dirty="0">
                <a:latin typeface="Verdana"/>
                <a:cs typeface="Verdana"/>
              </a:rPr>
              <a:t>Open</a:t>
            </a:r>
            <a:r>
              <a:rPr sz="2600" spc="-6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invitation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for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spc="-20" dirty="0">
                <a:latin typeface="Verdana"/>
                <a:cs typeface="Verdana"/>
              </a:rPr>
              <a:t>bids </a:t>
            </a:r>
            <a:r>
              <a:rPr sz="2600" dirty="0">
                <a:latin typeface="Verdana"/>
                <a:cs typeface="Verdana"/>
              </a:rPr>
              <a:t>Restricted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invitation</a:t>
            </a:r>
            <a:r>
              <a:rPr sz="2600" spc="-10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for</a:t>
            </a:r>
            <a:r>
              <a:rPr sz="2600" spc="-105" dirty="0">
                <a:latin typeface="Verdana"/>
                <a:cs typeface="Verdana"/>
              </a:rPr>
              <a:t> </a:t>
            </a:r>
            <a:r>
              <a:rPr sz="2600" spc="-20" dirty="0">
                <a:latin typeface="Verdana"/>
                <a:cs typeface="Verdana"/>
              </a:rPr>
              <a:t>bids </a:t>
            </a:r>
            <a:r>
              <a:rPr sz="2600" dirty="0">
                <a:latin typeface="Verdana"/>
                <a:cs typeface="Verdana"/>
              </a:rPr>
              <a:t>Negotiated</a:t>
            </a:r>
            <a:r>
              <a:rPr sz="2600" spc="-12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procedure </a:t>
            </a:r>
            <a:r>
              <a:rPr sz="2600" dirty="0">
                <a:latin typeface="Verdana"/>
                <a:cs typeface="Verdana"/>
              </a:rPr>
              <a:t>Design</a:t>
            </a:r>
            <a:r>
              <a:rPr sz="2600" spc="-9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contest</a:t>
            </a:r>
            <a:endParaRPr sz="2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2600" dirty="0">
                <a:latin typeface="Verdana"/>
                <a:cs typeface="Verdana"/>
              </a:rPr>
              <a:t>Restricted</a:t>
            </a:r>
            <a:r>
              <a:rPr sz="2600" spc="-9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invitation</a:t>
            </a:r>
            <a:r>
              <a:rPr sz="2600" spc="-12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for</a:t>
            </a:r>
            <a:r>
              <a:rPr sz="2600" spc="-12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consultancy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services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4557" rIns="0" bIns="0" rtlCol="0">
            <a:spAutoFit/>
          </a:bodyPr>
          <a:lstStyle/>
          <a:p>
            <a:pPr marL="588645">
              <a:lnSpc>
                <a:spcPct val="100000"/>
              </a:lnSpc>
              <a:spcBef>
                <a:spcPts val="90"/>
              </a:spcBef>
            </a:pPr>
            <a:r>
              <a:rPr dirty="0"/>
              <a:t>Bidding</a:t>
            </a:r>
            <a:r>
              <a:rPr spc="-140" dirty="0"/>
              <a:t> </a:t>
            </a:r>
            <a:r>
              <a:rPr spc="-10" dirty="0"/>
              <a:t>Process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23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148332"/>
            <a:ext cx="5098415" cy="404876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481330" indent="-468630">
              <a:lnSpc>
                <a:spcPct val="100000"/>
              </a:lnSpc>
              <a:spcBef>
                <a:spcPts val="459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Bidding</a:t>
            </a:r>
            <a:r>
              <a:rPr sz="3000" spc="-12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document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359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spc="-10" dirty="0">
                <a:latin typeface="Verdana"/>
                <a:cs typeface="Verdana"/>
              </a:rPr>
              <a:t>Advertisement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359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Invitation</a:t>
            </a:r>
            <a:r>
              <a:rPr sz="3000" spc="-8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to</a:t>
            </a:r>
            <a:r>
              <a:rPr sz="3000" spc="-114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bid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359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Format</a:t>
            </a:r>
            <a:r>
              <a:rPr sz="3000" spc="-3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of</a:t>
            </a:r>
            <a:r>
              <a:rPr sz="3000" spc="-35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bid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359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Bid</a:t>
            </a:r>
            <a:r>
              <a:rPr sz="3000" spc="-6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clarifications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359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Bid</a:t>
            </a:r>
            <a:r>
              <a:rPr sz="3000" spc="-6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submission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359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Procurement</a:t>
            </a:r>
            <a:r>
              <a:rPr sz="3000" spc="-5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committee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359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Public</a:t>
            </a:r>
            <a:r>
              <a:rPr sz="3000" spc="-10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opening</a:t>
            </a:r>
            <a:endParaRPr sz="3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483" rIns="0" bIns="0" rtlCol="0">
            <a:spAutoFit/>
          </a:bodyPr>
          <a:lstStyle/>
          <a:p>
            <a:pPr marL="588645" marR="5080">
              <a:lnSpc>
                <a:spcPct val="109400"/>
              </a:lnSpc>
              <a:spcBef>
                <a:spcPts val="95"/>
              </a:spcBef>
            </a:pPr>
            <a:r>
              <a:rPr sz="3400" dirty="0"/>
              <a:t>Evaluation</a:t>
            </a:r>
            <a:r>
              <a:rPr sz="3400" spc="-45" dirty="0"/>
              <a:t> </a:t>
            </a:r>
            <a:r>
              <a:rPr sz="3400" dirty="0"/>
              <a:t>and</a:t>
            </a:r>
            <a:r>
              <a:rPr sz="3400" spc="-35" dirty="0"/>
              <a:t> </a:t>
            </a:r>
            <a:r>
              <a:rPr sz="3400" dirty="0"/>
              <a:t>Award</a:t>
            </a:r>
            <a:r>
              <a:rPr sz="3400" spc="-45" dirty="0"/>
              <a:t> </a:t>
            </a:r>
            <a:r>
              <a:rPr sz="3400" spc="-25" dirty="0"/>
              <a:t>of </a:t>
            </a:r>
            <a:r>
              <a:rPr sz="3400" spc="-10" dirty="0"/>
              <a:t>Contract</a:t>
            </a:r>
            <a:endParaRPr sz="34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24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144521"/>
            <a:ext cx="5374005" cy="3432810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481330" indent="-468630">
              <a:lnSpc>
                <a:spcPct val="100000"/>
              </a:lnSpc>
              <a:spcBef>
                <a:spcPts val="850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spc="-10" dirty="0">
                <a:latin typeface="Verdana"/>
                <a:cs typeface="Verdana"/>
              </a:rPr>
              <a:t>Evaluation</a:t>
            </a:r>
            <a:endParaRPr sz="30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40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Evaluation</a:t>
            </a:r>
            <a:r>
              <a:rPr sz="2600" spc="-13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criteria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Responsiveness</a:t>
            </a:r>
            <a:r>
              <a:rPr sz="2600" spc="-7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150" dirty="0">
                <a:latin typeface="Verdana"/>
                <a:cs typeface="Verdana"/>
              </a:rPr>
              <a:t> </a:t>
            </a:r>
            <a:r>
              <a:rPr sz="2600" spc="-20" dirty="0">
                <a:latin typeface="Verdana"/>
                <a:cs typeface="Verdana"/>
              </a:rPr>
              <a:t>bids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20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Technical</a:t>
            </a:r>
            <a:r>
              <a:rPr sz="2600" spc="-12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evaluation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Financial</a:t>
            </a:r>
            <a:r>
              <a:rPr sz="2600" spc="-9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evaluation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Comparison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114" dirty="0">
                <a:latin typeface="Verdana"/>
                <a:cs typeface="Verdana"/>
              </a:rPr>
              <a:t> </a:t>
            </a:r>
            <a:r>
              <a:rPr sz="2600" spc="-20" dirty="0">
                <a:latin typeface="Verdana"/>
                <a:cs typeface="Verdana"/>
              </a:rPr>
              <a:t>bids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spc="-20" dirty="0">
                <a:latin typeface="Verdana"/>
                <a:cs typeface="Verdana"/>
              </a:rPr>
              <a:t>Post-</a:t>
            </a:r>
            <a:r>
              <a:rPr sz="2600" dirty="0">
                <a:latin typeface="Verdana"/>
                <a:cs typeface="Verdana"/>
              </a:rPr>
              <a:t>qualification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8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bidder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077721"/>
            <a:ext cx="6680200" cy="4932680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481330" indent="-468630">
              <a:lnSpc>
                <a:spcPct val="100000"/>
              </a:lnSpc>
              <a:spcBef>
                <a:spcPts val="850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b="1" dirty="0">
                <a:latin typeface="Verdana"/>
                <a:cs typeface="Verdana"/>
              </a:rPr>
              <a:t>Contract </a:t>
            </a:r>
            <a:r>
              <a:rPr sz="3000" b="1" spc="-10" dirty="0">
                <a:latin typeface="Verdana"/>
                <a:cs typeface="Verdana"/>
              </a:rPr>
              <a:t>Award</a:t>
            </a:r>
            <a:endParaRPr sz="30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40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spc="-10" dirty="0">
                <a:latin typeface="Verdana"/>
                <a:cs typeface="Verdana"/>
              </a:rPr>
              <a:t>Recommendation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spc="-10" dirty="0">
                <a:latin typeface="Verdana"/>
                <a:cs typeface="Verdana"/>
              </a:rPr>
              <a:t>Authority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20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Notify</a:t>
            </a:r>
            <a:r>
              <a:rPr sz="2600" spc="-1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successful</a:t>
            </a:r>
            <a:r>
              <a:rPr sz="2600" spc="-9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bidder</a:t>
            </a:r>
            <a:endParaRPr sz="26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705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b="1" dirty="0">
                <a:latin typeface="Verdana"/>
                <a:cs typeface="Verdana"/>
              </a:rPr>
              <a:t>Contract </a:t>
            </a:r>
            <a:r>
              <a:rPr sz="3000" b="1" spc="-10" dirty="0">
                <a:latin typeface="Verdana"/>
                <a:cs typeface="Verdana"/>
              </a:rPr>
              <a:t>Management</a:t>
            </a:r>
            <a:endParaRPr sz="30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40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Contract</a:t>
            </a:r>
            <a:r>
              <a:rPr sz="2600" spc="-12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Manager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Risk</a:t>
            </a:r>
            <a:r>
              <a:rPr sz="2600" spc="-4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management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Managing</a:t>
            </a:r>
            <a:r>
              <a:rPr sz="2600" spc="-10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relationships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Financial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and</a:t>
            </a:r>
            <a:r>
              <a:rPr sz="2600" spc="-9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budget</a:t>
            </a:r>
            <a:r>
              <a:rPr sz="2600" spc="-6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management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20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Contract</a:t>
            </a:r>
            <a:r>
              <a:rPr sz="2600" spc="-12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review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25</a:t>
            </a:fld>
            <a:endParaRPr spc="-25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16177" rIns="0" bIns="0" rtlCol="0">
            <a:spAutoFit/>
          </a:bodyPr>
          <a:lstStyle/>
          <a:p>
            <a:pPr marL="588645">
              <a:lnSpc>
                <a:spcPct val="100000"/>
              </a:lnSpc>
              <a:spcBef>
                <a:spcPts val="110"/>
              </a:spcBef>
            </a:pPr>
            <a:r>
              <a:rPr sz="2100" dirty="0"/>
              <a:t>The</a:t>
            </a:r>
            <a:r>
              <a:rPr sz="2100" spc="-40" dirty="0"/>
              <a:t> </a:t>
            </a:r>
            <a:r>
              <a:rPr sz="2100" dirty="0"/>
              <a:t>Management</a:t>
            </a:r>
            <a:r>
              <a:rPr sz="2100" spc="-75" dirty="0"/>
              <a:t> </a:t>
            </a:r>
            <a:r>
              <a:rPr sz="2100" dirty="0"/>
              <a:t>of</a:t>
            </a:r>
            <a:r>
              <a:rPr sz="2100" spc="-5" dirty="0"/>
              <a:t> </a:t>
            </a:r>
            <a:r>
              <a:rPr sz="2100" dirty="0"/>
              <a:t>the</a:t>
            </a:r>
            <a:r>
              <a:rPr sz="2100" spc="-50" dirty="0"/>
              <a:t> </a:t>
            </a:r>
            <a:r>
              <a:rPr sz="2100" spc="-10" dirty="0"/>
              <a:t>Contract</a:t>
            </a:r>
            <a:endParaRPr sz="2100"/>
          </a:p>
        </p:txBody>
      </p:sp>
      <p:sp>
        <p:nvSpPr>
          <p:cNvPr id="3" name="object 3"/>
          <p:cNvSpPr txBox="1"/>
          <p:nvPr/>
        </p:nvSpPr>
        <p:spPr>
          <a:xfrm>
            <a:off x="3410711" y="2670048"/>
            <a:ext cx="2554605" cy="753110"/>
          </a:xfrm>
          <a:prstGeom prst="rect">
            <a:avLst/>
          </a:prstGeom>
          <a:solidFill>
            <a:srgbClr val="FFFFFF"/>
          </a:solidFill>
          <a:ln w="9144">
            <a:solidFill>
              <a:srgbClr val="0000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635" algn="ctr">
              <a:lnSpc>
                <a:spcPts val="1295"/>
              </a:lnSpc>
              <a:spcBef>
                <a:spcPts val="340"/>
              </a:spcBef>
            </a:pPr>
            <a:r>
              <a:rPr sz="1100" b="1" spc="10" dirty="0">
                <a:latin typeface="Times New Roman"/>
                <a:cs typeface="Times New Roman"/>
              </a:rPr>
              <a:t>Managing</a:t>
            </a:r>
            <a:r>
              <a:rPr sz="1100" b="1" spc="210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Times New Roman"/>
                <a:cs typeface="Times New Roman"/>
              </a:rPr>
              <a:t>Relationships</a:t>
            </a:r>
            <a:endParaRPr sz="1100">
              <a:latin typeface="Times New Roman"/>
              <a:cs typeface="Times New Roman"/>
            </a:endParaRPr>
          </a:p>
          <a:p>
            <a:pPr marL="237490" marR="228600" algn="ctr">
              <a:lnSpc>
                <a:spcPts val="1300"/>
              </a:lnSpc>
              <a:spcBef>
                <a:spcPts val="35"/>
              </a:spcBef>
            </a:pPr>
            <a:r>
              <a:rPr sz="1100" spc="10" dirty="0">
                <a:latin typeface="Times New Roman"/>
                <a:cs typeface="Times New Roman"/>
              </a:rPr>
              <a:t>The</a:t>
            </a:r>
            <a:r>
              <a:rPr sz="1100" spc="100" dirty="0">
                <a:latin typeface="Times New Roman"/>
                <a:cs typeface="Times New Roman"/>
              </a:rPr>
              <a:t> </a:t>
            </a:r>
            <a:r>
              <a:rPr sz="1100" spc="10" dirty="0">
                <a:latin typeface="Times New Roman"/>
                <a:cs typeface="Times New Roman"/>
              </a:rPr>
              <a:t>contract</a:t>
            </a:r>
            <a:r>
              <a:rPr sz="1100" spc="135" dirty="0">
                <a:latin typeface="Times New Roman"/>
                <a:cs typeface="Times New Roman"/>
              </a:rPr>
              <a:t> </a:t>
            </a:r>
            <a:r>
              <a:rPr sz="1100" spc="10" dirty="0">
                <a:latin typeface="Times New Roman"/>
                <a:cs typeface="Times New Roman"/>
              </a:rPr>
              <a:t>relationship</a:t>
            </a:r>
            <a:r>
              <a:rPr sz="1100" spc="145" dirty="0">
                <a:latin typeface="Times New Roman"/>
                <a:cs typeface="Times New Roman"/>
              </a:rPr>
              <a:t> </a:t>
            </a:r>
            <a:r>
              <a:rPr sz="1100" spc="10" dirty="0">
                <a:latin typeface="Times New Roman"/>
                <a:cs typeface="Times New Roman"/>
              </a:rPr>
              <a:t>over</a:t>
            </a:r>
            <a:r>
              <a:rPr sz="1100" spc="114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Times New Roman"/>
                <a:cs typeface="Times New Roman"/>
              </a:rPr>
              <a:t>time </a:t>
            </a:r>
            <a:r>
              <a:rPr sz="1100" spc="10" dirty="0">
                <a:latin typeface="Times New Roman"/>
                <a:cs typeface="Times New Roman"/>
              </a:rPr>
              <a:t>Performance</a:t>
            </a:r>
            <a:r>
              <a:rPr sz="1100" spc="204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monitoring</a:t>
            </a: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ts val="1250"/>
              </a:lnSpc>
            </a:pPr>
            <a:r>
              <a:rPr sz="1100" dirty="0">
                <a:latin typeface="Times New Roman"/>
                <a:cs typeface="Times New Roman"/>
              </a:rPr>
              <a:t>Problem</a:t>
            </a:r>
            <a:r>
              <a:rPr sz="1100" spc="2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resolution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88464" y="3627120"/>
            <a:ext cx="1887220" cy="1292860"/>
          </a:xfrm>
          <a:prstGeom prst="rect">
            <a:avLst/>
          </a:prstGeom>
          <a:solidFill>
            <a:srgbClr val="FFFFFF"/>
          </a:solidFill>
          <a:ln w="9144">
            <a:solidFill>
              <a:srgbClr val="000000"/>
            </a:solidFill>
          </a:ln>
        </p:spPr>
        <p:txBody>
          <a:bodyPr vert="horz" wrap="square" lIns="0" tIns="47625" rIns="0" bIns="0" rtlCol="0">
            <a:spAutoFit/>
          </a:bodyPr>
          <a:lstStyle/>
          <a:p>
            <a:pPr marL="322580" marR="311150" algn="ctr">
              <a:lnSpc>
                <a:spcPts val="1300"/>
              </a:lnSpc>
              <a:spcBef>
                <a:spcPts val="375"/>
              </a:spcBef>
            </a:pPr>
            <a:r>
              <a:rPr sz="1100" b="1" dirty="0">
                <a:latin typeface="Times New Roman"/>
                <a:cs typeface="Times New Roman"/>
              </a:rPr>
              <a:t>Financial</a:t>
            </a:r>
            <a:r>
              <a:rPr sz="1100" b="1" spc="125" dirty="0">
                <a:latin typeface="Times New Roman"/>
                <a:cs typeface="Times New Roman"/>
              </a:rPr>
              <a:t> </a:t>
            </a:r>
            <a:r>
              <a:rPr sz="1100" b="1" spc="50" dirty="0">
                <a:latin typeface="Times New Roman"/>
                <a:cs typeface="Times New Roman"/>
              </a:rPr>
              <a:t>&amp;</a:t>
            </a:r>
            <a:r>
              <a:rPr sz="1100" b="1" spc="15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Times New Roman"/>
                <a:cs typeface="Times New Roman"/>
              </a:rPr>
              <a:t>Budget Management</a:t>
            </a: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ts val="1240"/>
              </a:lnSpc>
            </a:pPr>
            <a:r>
              <a:rPr sz="1100" dirty="0">
                <a:latin typeface="Times New Roman"/>
                <a:cs typeface="Times New Roman"/>
              </a:rPr>
              <a:t>The</a:t>
            </a:r>
            <a:r>
              <a:rPr sz="1100" spc="1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budget</a:t>
            </a:r>
            <a:r>
              <a:rPr sz="1100" spc="1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headings</a:t>
            </a:r>
            <a:endParaRPr sz="1100">
              <a:latin typeface="Times New Roman"/>
              <a:cs typeface="Times New Roman"/>
            </a:endParaRPr>
          </a:p>
          <a:p>
            <a:pPr marL="118745" marR="111125" algn="ctr">
              <a:lnSpc>
                <a:spcPts val="1300"/>
              </a:lnSpc>
              <a:spcBef>
                <a:spcPts val="50"/>
              </a:spcBef>
            </a:pPr>
            <a:r>
              <a:rPr sz="1100" dirty="0">
                <a:latin typeface="Times New Roman"/>
                <a:cs typeface="Times New Roman"/>
              </a:rPr>
              <a:t>Financial</a:t>
            </a:r>
            <a:r>
              <a:rPr sz="1100" spc="15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controls</a:t>
            </a:r>
            <a:r>
              <a:rPr sz="1100" spc="145" dirty="0">
                <a:latin typeface="Times New Roman"/>
                <a:cs typeface="Times New Roman"/>
              </a:rPr>
              <a:t> </a:t>
            </a:r>
            <a:r>
              <a:rPr sz="1100" spc="50" dirty="0">
                <a:latin typeface="Times New Roman"/>
                <a:cs typeface="Times New Roman"/>
              </a:rPr>
              <a:t>&amp;</a:t>
            </a:r>
            <a:r>
              <a:rPr sz="1100" spc="1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targets </a:t>
            </a:r>
            <a:r>
              <a:rPr sz="1100" dirty="0">
                <a:latin typeface="Times New Roman"/>
                <a:cs typeface="Times New Roman"/>
              </a:rPr>
              <a:t>Payment</a:t>
            </a:r>
            <a:r>
              <a:rPr sz="1100" spc="2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schedules</a:t>
            </a:r>
            <a:endParaRPr sz="1100">
              <a:latin typeface="Times New Roman"/>
              <a:cs typeface="Times New Roman"/>
            </a:endParaRPr>
          </a:p>
          <a:p>
            <a:pPr marL="1270" algn="ctr">
              <a:lnSpc>
                <a:spcPts val="1250"/>
              </a:lnSpc>
            </a:pPr>
            <a:r>
              <a:rPr sz="1100" dirty="0">
                <a:latin typeface="Times New Roman"/>
                <a:cs typeface="Times New Roman"/>
              </a:rPr>
              <a:t>Audit</a:t>
            </a:r>
            <a:r>
              <a:rPr sz="1100" spc="1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trail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32703" y="3627120"/>
            <a:ext cx="1777364" cy="1076325"/>
          </a:xfrm>
          <a:prstGeom prst="rect">
            <a:avLst/>
          </a:prstGeom>
          <a:solidFill>
            <a:srgbClr val="FFFFFF"/>
          </a:solidFill>
          <a:ln w="9144">
            <a:solidFill>
              <a:srgbClr val="000000"/>
            </a:solidFill>
          </a:ln>
        </p:spPr>
        <p:txBody>
          <a:bodyPr vert="horz" wrap="square" lIns="0" tIns="42544" rIns="0" bIns="0" rtlCol="0">
            <a:spAutoFit/>
          </a:bodyPr>
          <a:lstStyle/>
          <a:p>
            <a:pPr marL="164465" marR="156210" algn="ctr">
              <a:lnSpc>
                <a:spcPct val="98600"/>
              </a:lnSpc>
              <a:spcBef>
                <a:spcPts val="334"/>
              </a:spcBef>
            </a:pPr>
            <a:r>
              <a:rPr sz="1100" b="1" dirty="0">
                <a:latin typeface="Times New Roman"/>
                <a:cs typeface="Times New Roman"/>
              </a:rPr>
              <a:t>Risk</a:t>
            </a:r>
            <a:r>
              <a:rPr sz="1100" b="1" spc="13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Times New Roman"/>
                <a:cs typeface="Times New Roman"/>
              </a:rPr>
              <a:t>Management</a:t>
            </a:r>
            <a:r>
              <a:rPr sz="1100" b="1" spc="500" dirty="0">
                <a:latin typeface="Times New Roman"/>
                <a:cs typeface="Times New Roman"/>
              </a:rPr>
              <a:t>  </a:t>
            </a:r>
            <a:r>
              <a:rPr sz="1100" dirty="0">
                <a:latin typeface="Times New Roman"/>
                <a:cs typeface="Times New Roman"/>
              </a:rPr>
              <a:t>Risk</a:t>
            </a:r>
            <a:r>
              <a:rPr sz="1100" spc="1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over</a:t>
            </a:r>
            <a:r>
              <a:rPr sz="1100" spc="114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Times New Roman"/>
                <a:cs typeface="Times New Roman"/>
              </a:rPr>
              <a:t>time </a:t>
            </a:r>
            <a:r>
              <a:rPr sz="1100" spc="10" dirty="0">
                <a:latin typeface="Times New Roman"/>
                <a:cs typeface="Times New Roman"/>
              </a:rPr>
              <a:t>Contingency</a:t>
            </a:r>
            <a:r>
              <a:rPr sz="1100" spc="20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planning </a:t>
            </a:r>
            <a:r>
              <a:rPr sz="1100" dirty="0">
                <a:latin typeface="Times New Roman"/>
                <a:cs typeface="Times New Roman"/>
              </a:rPr>
              <a:t>Researching</a:t>
            </a:r>
            <a:r>
              <a:rPr sz="1100" spc="30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alternatives </a:t>
            </a:r>
            <a:r>
              <a:rPr sz="1100" dirty="0">
                <a:latin typeface="Times New Roman"/>
                <a:cs typeface="Times New Roman"/>
              </a:rPr>
              <a:t>Financial</a:t>
            </a:r>
            <a:r>
              <a:rPr sz="1100" spc="254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risks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97935" y="5026152"/>
            <a:ext cx="2667000" cy="969644"/>
          </a:xfrm>
          <a:prstGeom prst="rect">
            <a:avLst/>
          </a:prstGeom>
          <a:solidFill>
            <a:srgbClr val="FFFFFF"/>
          </a:solidFill>
          <a:ln w="9144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algn="ctr">
              <a:lnSpc>
                <a:spcPts val="1295"/>
              </a:lnSpc>
              <a:spcBef>
                <a:spcPts val="315"/>
              </a:spcBef>
            </a:pPr>
            <a:r>
              <a:rPr sz="1100" b="1" dirty="0">
                <a:latin typeface="Times New Roman"/>
                <a:cs typeface="Times New Roman"/>
              </a:rPr>
              <a:t>Contract</a:t>
            </a:r>
            <a:r>
              <a:rPr sz="1100" b="1" spc="22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Times New Roman"/>
                <a:cs typeface="Times New Roman"/>
              </a:rPr>
              <a:t>Review</a:t>
            </a:r>
            <a:endParaRPr sz="1100">
              <a:latin typeface="Times New Roman"/>
              <a:cs typeface="Times New Roman"/>
            </a:endParaRPr>
          </a:p>
          <a:p>
            <a:pPr marL="530225" marR="517525" indent="-3175" algn="ctr">
              <a:lnSpc>
                <a:spcPts val="1300"/>
              </a:lnSpc>
              <a:spcBef>
                <a:spcPts val="35"/>
              </a:spcBef>
            </a:pPr>
            <a:r>
              <a:rPr sz="1100" dirty="0">
                <a:latin typeface="Times New Roman"/>
                <a:cs typeface="Times New Roman"/>
              </a:rPr>
              <a:t>Reviews</a:t>
            </a:r>
            <a:r>
              <a:rPr sz="1100" spc="1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over</a:t>
            </a:r>
            <a:r>
              <a:rPr sz="1100" spc="15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Times New Roman"/>
                <a:cs typeface="Times New Roman"/>
              </a:rPr>
              <a:t>time </a:t>
            </a:r>
            <a:r>
              <a:rPr sz="1100" dirty="0">
                <a:latin typeface="Times New Roman"/>
                <a:cs typeface="Times New Roman"/>
              </a:rPr>
              <a:t>Correcting</a:t>
            </a:r>
            <a:r>
              <a:rPr sz="1100" spc="17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non</a:t>
            </a:r>
            <a:r>
              <a:rPr sz="1100" spc="19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compliance</a:t>
            </a:r>
            <a:endParaRPr sz="1100">
              <a:latin typeface="Times New Roman"/>
              <a:cs typeface="Times New Roman"/>
            </a:endParaRPr>
          </a:p>
          <a:p>
            <a:pPr marL="578485" marR="569595" algn="ctr">
              <a:lnSpc>
                <a:spcPts val="1320"/>
              </a:lnSpc>
            </a:pPr>
            <a:r>
              <a:rPr sz="1100" spc="10" dirty="0">
                <a:latin typeface="Times New Roman"/>
                <a:cs typeface="Times New Roman"/>
              </a:rPr>
              <a:t>Continuous</a:t>
            </a:r>
            <a:r>
              <a:rPr sz="1100" spc="21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improvement </a:t>
            </a:r>
            <a:r>
              <a:rPr sz="1100" dirty="0">
                <a:latin typeface="Times New Roman"/>
                <a:cs typeface="Times New Roman"/>
              </a:rPr>
              <a:t>Business</a:t>
            </a:r>
            <a:r>
              <a:rPr sz="1100" spc="2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targets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97679" y="3950208"/>
            <a:ext cx="1112520" cy="429895"/>
          </a:xfrm>
          <a:prstGeom prst="rect">
            <a:avLst/>
          </a:prstGeom>
          <a:solidFill>
            <a:srgbClr val="FFFFFF"/>
          </a:solidFill>
          <a:ln w="9144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142875" marR="130810" indent="130810">
              <a:lnSpc>
                <a:spcPct val="101800"/>
              </a:lnSpc>
              <a:spcBef>
                <a:spcPts val="290"/>
              </a:spcBef>
            </a:pPr>
            <a:r>
              <a:rPr sz="1100" b="1" spc="-10" dirty="0">
                <a:latin typeface="Times New Roman"/>
                <a:cs typeface="Times New Roman"/>
              </a:rPr>
              <a:t>Contract Management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742688" y="3410711"/>
            <a:ext cx="0" cy="539750"/>
          </a:xfrm>
          <a:custGeom>
            <a:avLst/>
            <a:gdLst/>
            <a:ahLst/>
            <a:cxnLst/>
            <a:rect l="l" t="t" r="r" b="b"/>
            <a:pathLst>
              <a:path h="539750">
                <a:moveTo>
                  <a:pt x="0" y="0"/>
                </a:moveTo>
                <a:lnTo>
                  <a:pt x="0" y="539496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075176" y="41666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503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10200" y="4166615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503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855464" y="4379976"/>
            <a:ext cx="0" cy="646430"/>
          </a:xfrm>
          <a:custGeom>
            <a:avLst/>
            <a:gdLst/>
            <a:ahLst/>
            <a:cxnLst/>
            <a:rect l="l" t="t" r="r" b="b"/>
            <a:pathLst>
              <a:path h="646429">
                <a:moveTo>
                  <a:pt x="0" y="0"/>
                </a:moveTo>
                <a:lnTo>
                  <a:pt x="0" y="646176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26</a:t>
            </a:fld>
            <a:endParaRPr spc="-25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929131"/>
            <a:ext cx="4942840" cy="8172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88645">
              <a:lnSpc>
                <a:spcPct val="100000"/>
              </a:lnSpc>
              <a:spcBef>
                <a:spcPts val="95"/>
              </a:spcBef>
            </a:pPr>
            <a:r>
              <a:rPr sz="2500" dirty="0"/>
              <a:t>Monitoring</a:t>
            </a:r>
            <a:r>
              <a:rPr sz="2500" spc="-125" dirty="0"/>
              <a:t> </a:t>
            </a:r>
            <a:r>
              <a:rPr sz="2500" spc="-10" dirty="0"/>
              <a:t>Procurement</a:t>
            </a:r>
            <a:endParaRPr sz="2500"/>
          </a:p>
          <a:p>
            <a:pPr marL="481965" indent="-469265">
              <a:lnSpc>
                <a:spcPct val="100000"/>
              </a:lnSpc>
              <a:spcBef>
                <a:spcPts val="114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b="0" spc="-10" dirty="0">
                <a:latin typeface="Verdana"/>
                <a:cs typeface="Verdana"/>
              </a:rPr>
              <a:t>Compliance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27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718563"/>
            <a:ext cx="7640955" cy="4842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20750" indent="-435609">
              <a:lnSpc>
                <a:spcPct val="100000"/>
              </a:lnSpc>
              <a:spcBef>
                <a:spcPts val="105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200" dirty="0">
                <a:latin typeface="Verdana"/>
                <a:cs typeface="Verdana"/>
              </a:rPr>
              <a:t>legal</a:t>
            </a:r>
            <a:r>
              <a:rPr sz="2200" spc="-4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framework</a:t>
            </a:r>
            <a:endParaRPr sz="2200">
              <a:latin typeface="Verdana"/>
              <a:cs typeface="Verdana"/>
            </a:endParaRPr>
          </a:p>
          <a:p>
            <a:pPr marL="920750" indent="-435609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200" dirty="0">
                <a:latin typeface="Verdana"/>
                <a:cs typeface="Verdana"/>
              </a:rPr>
              <a:t>levels</a:t>
            </a:r>
            <a:r>
              <a:rPr sz="2200" spc="-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of</a:t>
            </a:r>
            <a:r>
              <a:rPr sz="2200" spc="-5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authority</a:t>
            </a:r>
            <a:endParaRPr sz="2200">
              <a:latin typeface="Verdana"/>
              <a:cs typeface="Verdana"/>
            </a:endParaRPr>
          </a:p>
          <a:p>
            <a:pPr marL="920750" indent="-435609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200" spc="-10" dirty="0">
                <a:latin typeface="Verdana"/>
                <a:cs typeface="Verdana"/>
              </a:rPr>
              <a:t>systems/procedures</a:t>
            </a:r>
            <a:endParaRPr sz="2200">
              <a:latin typeface="Verdana"/>
              <a:cs typeface="Verdana"/>
            </a:endParaRPr>
          </a:p>
          <a:p>
            <a:pPr marL="481965" indent="-469265">
              <a:lnSpc>
                <a:spcPts val="3115"/>
              </a:lnSpc>
              <a:spcBef>
                <a:spcPts val="1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spc="-10" dirty="0">
                <a:latin typeface="Verdana"/>
                <a:cs typeface="Verdana"/>
              </a:rPr>
              <a:t>Performance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ts val="2635"/>
              </a:lnSpc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200" dirty="0">
                <a:latin typeface="Verdana"/>
                <a:cs typeface="Verdana"/>
              </a:rPr>
              <a:t>benchmarks/performance</a:t>
            </a:r>
            <a:r>
              <a:rPr sz="2200" spc="-7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indicators</a:t>
            </a:r>
            <a:endParaRPr sz="22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200" dirty="0">
                <a:latin typeface="Verdana"/>
                <a:cs typeface="Verdana"/>
              </a:rPr>
              <a:t>value</a:t>
            </a:r>
            <a:r>
              <a:rPr sz="2200" spc="-2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for</a:t>
            </a:r>
            <a:r>
              <a:rPr sz="2200" spc="-20" dirty="0">
                <a:latin typeface="Verdana"/>
                <a:cs typeface="Verdana"/>
              </a:rPr>
              <a:t> money</a:t>
            </a:r>
            <a:endParaRPr sz="22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200" dirty="0">
                <a:latin typeface="Verdana"/>
                <a:cs typeface="Verdana"/>
              </a:rPr>
              <a:t>achieving</a:t>
            </a:r>
            <a:r>
              <a:rPr sz="2200" spc="-9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objectives</a:t>
            </a:r>
            <a:endParaRPr sz="2200">
              <a:latin typeface="Verdana"/>
              <a:cs typeface="Verdana"/>
            </a:endParaRPr>
          </a:p>
          <a:p>
            <a:pPr marL="481965" indent="-469265">
              <a:lnSpc>
                <a:spcPts val="3115"/>
              </a:lnSpc>
              <a:spcBef>
                <a:spcPts val="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spc="-10" dirty="0">
                <a:latin typeface="Verdana"/>
                <a:cs typeface="Verdana"/>
              </a:rPr>
              <a:t>Disposal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ts val="2635"/>
              </a:lnSpc>
              <a:buClr>
                <a:srgbClr val="CC0000"/>
              </a:buClr>
              <a:buFont typeface="Wingdings"/>
              <a:buChar char=""/>
              <a:tabLst>
                <a:tab pos="920750" algn="l"/>
                <a:tab pos="6332855" algn="l"/>
              </a:tabLst>
            </a:pPr>
            <a:r>
              <a:rPr sz="2200" dirty="0">
                <a:latin typeface="Verdana"/>
                <a:cs typeface="Verdana"/>
              </a:rPr>
              <a:t>identification</a:t>
            </a:r>
            <a:r>
              <a:rPr sz="2200" spc="-3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of</a:t>
            </a:r>
            <a:r>
              <a:rPr sz="2200" spc="-11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obsolete/obsolescent</a:t>
            </a:r>
            <a:r>
              <a:rPr sz="2200" dirty="0">
                <a:latin typeface="Verdana"/>
                <a:cs typeface="Verdana"/>
              </a:rPr>
              <a:t>	</a:t>
            </a:r>
            <a:r>
              <a:rPr sz="2200" spc="-10" dirty="0">
                <a:latin typeface="Verdana"/>
                <a:cs typeface="Verdana"/>
              </a:rPr>
              <a:t>materials</a:t>
            </a:r>
            <a:endParaRPr sz="22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5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200" dirty="0">
                <a:latin typeface="Verdana"/>
                <a:cs typeface="Verdana"/>
              </a:rPr>
              <a:t>valuation</a:t>
            </a:r>
            <a:r>
              <a:rPr sz="2200" spc="-3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of</a:t>
            </a:r>
            <a:r>
              <a:rPr sz="2200" spc="-7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stock</a:t>
            </a:r>
            <a:endParaRPr sz="22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200" dirty="0">
                <a:latin typeface="Verdana"/>
                <a:cs typeface="Verdana"/>
              </a:rPr>
              <a:t>authorization</a:t>
            </a:r>
            <a:r>
              <a:rPr sz="2200" spc="-15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system</a:t>
            </a:r>
            <a:endParaRPr sz="22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200" dirty="0">
                <a:latin typeface="Verdana"/>
                <a:cs typeface="Verdana"/>
              </a:rPr>
              <a:t>method</a:t>
            </a:r>
            <a:r>
              <a:rPr sz="2200" spc="-4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of</a:t>
            </a:r>
            <a:r>
              <a:rPr sz="2200" spc="-3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disposal</a:t>
            </a:r>
            <a:endParaRPr sz="22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200" spc="-10" dirty="0">
                <a:latin typeface="Verdana"/>
                <a:cs typeface="Verdana"/>
              </a:rPr>
              <a:t>revenue</a:t>
            </a:r>
            <a:endParaRPr sz="22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200" spc="-10" dirty="0">
                <a:latin typeface="Verdana"/>
                <a:cs typeface="Verdana"/>
              </a:rPr>
              <a:t>write-</a:t>
            </a:r>
            <a:r>
              <a:rPr sz="2200" spc="-25" dirty="0">
                <a:latin typeface="Verdana"/>
                <a:cs typeface="Verdana"/>
              </a:rPr>
              <a:t>off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2011" y="1081532"/>
            <a:ext cx="615188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/>
              <a:t>Areas of</a:t>
            </a:r>
            <a:r>
              <a:rPr sz="3000" spc="-25" dirty="0"/>
              <a:t> </a:t>
            </a:r>
            <a:r>
              <a:rPr sz="3000" dirty="0"/>
              <a:t>Potential</a:t>
            </a:r>
            <a:r>
              <a:rPr sz="3000" spc="-35" dirty="0"/>
              <a:t> </a:t>
            </a:r>
            <a:r>
              <a:rPr sz="3000" spc="-10" dirty="0"/>
              <a:t>Weakness</a:t>
            </a:r>
            <a:endParaRPr sz="30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28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840739" y="1628952"/>
            <a:ext cx="7860030" cy="525589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481965" indent="-469265">
              <a:lnSpc>
                <a:spcPct val="100000"/>
              </a:lnSpc>
              <a:spcBef>
                <a:spcPts val="72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inadequate</a:t>
            </a:r>
            <a:r>
              <a:rPr sz="2600" spc="-5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rules,</a:t>
            </a:r>
            <a:r>
              <a:rPr sz="2600" spc="-10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regulations</a:t>
            </a:r>
            <a:r>
              <a:rPr sz="2600" spc="-8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and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structures</a:t>
            </a:r>
            <a:endParaRPr sz="26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lack</a:t>
            </a:r>
            <a:r>
              <a:rPr sz="2600" spc="-10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9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trained</a:t>
            </a:r>
            <a:r>
              <a:rPr sz="2600" spc="-7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procurement</a:t>
            </a:r>
            <a:r>
              <a:rPr sz="2600" spc="-4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staff</a:t>
            </a:r>
            <a:endParaRPr sz="26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6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conflicting</a:t>
            </a:r>
            <a:r>
              <a:rPr sz="2600" spc="-17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procurement</a:t>
            </a:r>
            <a:r>
              <a:rPr sz="2600" spc="-12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rules</a:t>
            </a:r>
            <a:endParaRPr sz="26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narrow</a:t>
            </a:r>
            <a:r>
              <a:rPr sz="2600" spc="-6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or</a:t>
            </a:r>
            <a:r>
              <a:rPr sz="2600" spc="-9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branded</a:t>
            </a:r>
            <a:r>
              <a:rPr sz="2600" spc="-3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specifications</a:t>
            </a:r>
            <a:endParaRPr sz="26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splitting</a:t>
            </a:r>
            <a:r>
              <a:rPr sz="2600" spc="-6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65" dirty="0">
                <a:latin typeface="Verdana"/>
                <a:cs typeface="Verdana"/>
              </a:rPr>
              <a:t> </a:t>
            </a:r>
            <a:r>
              <a:rPr sz="2600" spc="-20" dirty="0">
                <a:latin typeface="Verdana"/>
                <a:cs typeface="Verdana"/>
              </a:rPr>
              <a:t>lots</a:t>
            </a:r>
            <a:endParaRPr sz="26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inappropriate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selection</a:t>
            </a:r>
            <a:r>
              <a:rPr sz="2600" spc="-11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13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suppliers</a:t>
            </a:r>
            <a:endParaRPr sz="26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bid</a:t>
            </a:r>
            <a:r>
              <a:rPr sz="2600" spc="-9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submission/opening</a:t>
            </a:r>
            <a:r>
              <a:rPr sz="2600" spc="-1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procedures</a:t>
            </a:r>
            <a:endParaRPr sz="26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6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bid</a:t>
            </a:r>
            <a:r>
              <a:rPr sz="2600" spc="-3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clarification</a:t>
            </a:r>
            <a:endParaRPr sz="26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evaluation</a:t>
            </a:r>
            <a:r>
              <a:rPr sz="2600" spc="-13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process</a:t>
            </a:r>
            <a:endParaRPr sz="26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contract</a:t>
            </a:r>
            <a:r>
              <a:rPr sz="2600" spc="-11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award</a:t>
            </a:r>
            <a:endParaRPr sz="26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disposal</a:t>
            </a:r>
            <a:r>
              <a:rPr sz="2600" spc="-6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goods,</a:t>
            </a:r>
            <a:r>
              <a:rPr sz="2600" spc="-6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equipments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0739" y="990091"/>
            <a:ext cx="8145780" cy="435991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7500">
              <a:lnSpc>
                <a:spcPct val="100000"/>
              </a:lnSpc>
              <a:spcBef>
                <a:spcPts val="110"/>
              </a:spcBef>
            </a:pPr>
            <a:r>
              <a:rPr sz="2100" b="1" dirty="0">
                <a:latin typeface="Verdana"/>
                <a:cs typeface="Verdana"/>
              </a:rPr>
              <a:t>Definition</a:t>
            </a:r>
            <a:r>
              <a:rPr sz="2100" b="1" spc="-110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and</a:t>
            </a:r>
            <a:r>
              <a:rPr sz="2100" b="1" spc="-25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First</a:t>
            </a:r>
            <a:r>
              <a:rPr sz="2100" b="1" spc="-40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Principles</a:t>
            </a:r>
            <a:r>
              <a:rPr sz="2100" b="1" spc="-75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of</a:t>
            </a:r>
            <a:r>
              <a:rPr sz="2100" b="1" spc="5" dirty="0">
                <a:latin typeface="Verdana"/>
                <a:cs typeface="Verdana"/>
              </a:rPr>
              <a:t> </a:t>
            </a:r>
            <a:r>
              <a:rPr sz="2100" b="1" spc="-10" dirty="0">
                <a:latin typeface="Verdana"/>
                <a:cs typeface="Verdana"/>
              </a:rPr>
              <a:t>Procurement</a:t>
            </a:r>
            <a:endParaRPr sz="21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2510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Strategic</a:t>
            </a:r>
            <a:r>
              <a:rPr sz="3000" spc="-7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Procurement</a:t>
            </a:r>
            <a:r>
              <a:rPr sz="3000" spc="-14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Model</a:t>
            </a:r>
            <a:endParaRPr sz="3000">
              <a:latin typeface="Verdana"/>
              <a:cs typeface="Verdana"/>
            </a:endParaRPr>
          </a:p>
          <a:p>
            <a:pPr marL="1316990" lvl="1" indent="-396240">
              <a:lnSpc>
                <a:spcPct val="100000"/>
              </a:lnSpc>
              <a:spcBef>
                <a:spcPts val="555"/>
              </a:spcBef>
              <a:buFont typeface="Wingdings"/>
              <a:buChar char=""/>
              <a:tabLst>
                <a:tab pos="1316990" algn="l"/>
              </a:tabLst>
            </a:pPr>
            <a:r>
              <a:rPr sz="2300" dirty="0">
                <a:latin typeface="Verdana"/>
                <a:cs typeface="Verdana"/>
              </a:rPr>
              <a:t>Institutional</a:t>
            </a:r>
            <a:r>
              <a:rPr sz="2300" spc="-80" dirty="0">
                <a:latin typeface="Verdana"/>
                <a:cs typeface="Verdana"/>
              </a:rPr>
              <a:t> </a:t>
            </a:r>
            <a:r>
              <a:rPr sz="2300" spc="-10" dirty="0">
                <a:latin typeface="Verdana"/>
                <a:cs typeface="Verdana"/>
              </a:rPr>
              <a:t>Environment</a:t>
            </a:r>
            <a:endParaRPr sz="2300">
              <a:latin typeface="Verdana"/>
              <a:cs typeface="Verdana"/>
            </a:endParaRPr>
          </a:p>
          <a:p>
            <a:pPr marL="1316990" lvl="1" indent="-396240">
              <a:lnSpc>
                <a:spcPct val="100000"/>
              </a:lnSpc>
              <a:spcBef>
                <a:spcPts val="550"/>
              </a:spcBef>
              <a:buFont typeface="Wingdings"/>
              <a:buChar char=""/>
              <a:tabLst>
                <a:tab pos="1316990" algn="l"/>
              </a:tabLst>
            </a:pPr>
            <a:r>
              <a:rPr sz="2300" dirty="0">
                <a:latin typeface="Verdana"/>
                <a:cs typeface="Verdana"/>
              </a:rPr>
              <a:t>Monitoring</a:t>
            </a:r>
            <a:r>
              <a:rPr sz="2300" spc="-110" dirty="0">
                <a:latin typeface="Verdana"/>
                <a:cs typeface="Verdana"/>
              </a:rPr>
              <a:t> </a:t>
            </a:r>
            <a:r>
              <a:rPr sz="2300" spc="-10" dirty="0">
                <a:latin typeface="Verdana"/>
                <a:cs typeface="Verdana"/>
              </a:rPr>
              <a:t>Performance</a:t>
            </a:r>
            <a:endParaRPr sz="2300">
              <a:latin typeface="Verdana"/>
              <a:cs typeface="Verdana"/>
            </a:endParaRPr>
          </a:p>
          <a:p>
            <a:pPr marL="1316990" lvl="1" indent="-396240">
              <a:lnSpc>
                <a:spcPct val="100000"/>
              </a:lnSpc>
              <a:spcBef>
                <a:spcPts val="555"/>
              </a:spcBef>
              <a:buFont typeface="Wingdings"/>
              <a:buChar char=""/>
              <a:tabLst>
                <a:tab pos="1316990" algn="l"/>
              </a:tabLst>
            </a:pPr>
            <a:r>
              <a:rPr sz="2300" dirty="0">
                <a:latin typeface="Verdana"/>
                <a:cs typeface="Verdana"/>
              </a:rPr>
              <a:t>Strategic</a:t>
            </a:r>
            <a:r>
              <a:rPr sz="2300" spc="-110" dirty="0">
                <a:latin typeface="Verdana"/>
                <a:cs typeface="Verdana"/>
              </a:rPr>
              <a:t> </a:t>
            </a:r>
            <a:r>
              <a:rPr sz="2300" spc="-10" dirty="0">
                <a:latin typeface="Verdana"/>
                <a:cs typeface="Verdana"/>
              </a:rPr>
              <a:t>Procurement</a:t>
            </a:r>
            <a:endParaRPr sz="2300">
              <a:latin typeface="Verdana"/>
              <a:cs typeface="Verdana"/>
            </a:endParaRPr>
          </a:p>
          <a:p>
            <a:pPr marL="1316990" lvl="1" indent="-396240">
              <a:lnSpc>
                <a:spcPct val="100000"/>
              </a:lnSpc>
              <a:spcBef>
                <a:spcPts val="550"/>
              </a:spcBef>
              <a:buFont typeface="Wingdings"/>
              <a:buChar char=""/>
              <a:tabLst>
                <a:tab pos="1316990" algn="l"/>
              </a:tabLst>
            </a:pPr>
            <a:r>
              <a:rPr sz="2300" dirty="0">
                <a:latin typeface="Verdana"/>
                <a:cs typeface="Verdana"/>
              </a:rPr>
              <a:t>Procurement</a:t>
            </a:r>
            <a:r>
              <a:rPr sz="2300" spc="-50" dirty="0">
                <a:latin typeface="Verdana"/>
                <a:cs typeface="Verdana"/>
              </a:rPr>
              <a:t> </a:t>
            </a:r>
            <a:r>
              <a:rPr sz="2300" spc="-10" dirty="0">
                <a:latin typeface="Verdana"/>
                <a:cs typeface="Verdana"/>
              </a:rPr>
              <a:t>Operations</a:t>
            </a:r>
            <a:endParaRPr sz="2300">
              <a:latin typeface="Verdana"/>
              <a:cs typeface="Verdana"/>
            </a:endParaRPr>
          </a:p>
          <a:p>
            <a:pPr marL="481965" marR="5080" indent="-469900">
              <a:lnSpc>
                <a:spcPct val="100000"/>
              </a:lnSpc>
              <a:spcBef>
                <a:spcPts val="715"/>
              </a:spcBef>
            </a:pPr>
            <a:r>
              <a:rPr sz="3000" dirty="0">
                <a:latin typeface="Verdana"/>
                <a:cs typeface="Verdana"/>
              </a:rPr>
              <a:t>The</a:t>
            </a:r>
            <a:r>
              <a:rPr sz="3000" spc="-11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whole</a:t>
            </a:r>
            <a:r>
              <a:rPr sz="3000" spc="-7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Process</a:t>
            </a:r>
            <a:r>
              <a:rPr sz="3000" spc="-10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of</a:t>
            </a:r>
            <a:r>
              <a:rPr sz="3000" spc="-13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Acquiring</a:t>
            </a:r>
            <a:r>
              <a:rPr sz="3000" spc="-2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Goods</a:t>
            </a:r>
            <a:r>
              <a:rPr sz="3000" spc="-110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and </a:t>
            </a:r>
            <a:r>
              <a:rPr sz="3000" dirty="0">
                <a:latin typeface="Verdana"/>
                <a:cs typeface="Verdana"/>
              </a:rPr>
              <a:t>Services</a:t>
            </a:r>
            <a:r>
              <a:rPr sz="3000" spc="-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from</a:t>
            </a:r>
            <a:r>
              <a:rPr sz="3000" spc="-7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</a:t>
            </a:r>
            <a:r>
              <a:rPr sz="3000" spc="-6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Third</a:t>
            </a:r>
            <a:r>
              <a:rPr sz="3000" spc="-4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Party</a:t>
            </a:r>
            <a:endParaRPr sz="3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3000" dirty="0">
                <a:latin typeface="Verdana"/>
                <a:cs typeface="Verdana"/>
              </a:rPr>
              <a:t>(Source:</a:t>
            </a:r>
            <a:r>
              <a:rPr sz="3000" spc="-5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DFID</a:t>
            </a:r>
            <a:r>
              <a:rPr sz="3000" spc="-5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Procurement</a:t>
            </a:r>
            <a:r>
              <a:rPr sz="3000" spc="-9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Department)</a:t>
            </a:r>
            <a:endParaRPr sz="3000">
              <a:latin typeface="Verdana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29</a:t>
            </a:fld>
            <a:endParaRPr spc="-2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4557" rIns="0" bIns="0" rtlCol="0">
            <a:spAutoFit/>
          </a:bodyPr>
          <a:lstStyle/>
          <a:p>
            <a:pPr marL="469265">
              <a:lnSpc>
                <a:spcPct val="100000"/>
              </a:lnSpc>
              <a:spcBef>
                <a:spcPts val="90"/>
              </a:spcBef>
            </a:pPr>
            <a:r>
              <a:rPr spc="-10" dirty="0"/>
              <a:t>Reservations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239772"/>
            <a:ext cx="7508240" cy="3438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480695" marR="5080" indent="-468630">
              <a:lnSpc>
                <a:spcPct val="100000"/>
              </a:lnSpc>
              <a:spcBef>
                <a:spcPts val="9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200" dirty="0">
                <a:latin typeface="Verdana"/>
                <a:cs typeface="Verdana"/>
              </a:rPr>
              <a:t>As</a:t>
            </a:r>
            <a:r>
              <a:rPr sz="3200" spc="-105" dirty="0">
                <a:latin typeface="Verdana"/>
                <a:cs typeface="Verdana"/>
              </a:rPr>
              <a:t> </a:t>
            </a:r>
            <a:r>
              <a:rPr sz="3200" dirty="0">
                <a:latin typeface="Verdana"/>
                <a:cs typeface="Verdana"/>
              </a:rPr>
              <a:t>used</a:t>
            </a:r>
            <a:r>
              <a:rPr sz="3200" spc="-60" dirty="0">
                <a:latin typeface="Verdana"/>
                <a:cs typeface="Verdana"/>
              </a:rPr>
              <a:t> </a:t>
            </a:r>
            <a:r>
              <a:rPr sz="3200" dirty="0">
                <a:latin typeface="Verdana"/>
                <a:cs typeface="Verdana"/>
              </a:rPr>
              <a:t>in</a:t>
            </a:r>
            <a:r>
              <a:rPr sz="3200" spc="-80" dirty="0">
                <a:latin typeface="Verdana"/>
                <a:cs typeface="Verdana"/>
              </a:rPr>
              <a:t> </a:t>
            </a:r>
            <a:r>
              <a:rPr sz="3200" dirty="0">
                <a:latin typeface="Verdana"/>
                <a:cs typeface="Verdana"/>
              </a:rPr>
              <a:t>public</a:t>
            </a:r>
            <a:r>
              <a:rPr sz="3200" spc="-60" dirty="0">
                <a:latin typeface="Verdana"/>
                <a:cs typeface="Verdana"/>
              </a:rPr>
              <a:t> </a:t>
            </a:r>
            <a:r>
              <a:rPr sz="3200" dirty="0">
                <a:latin typeface="Verdana"/>
                <a:cs typeface="Verdana"/>
              </a:rPr>
              <a:t>procurement,</a:t>
            </a:r>
            <a:r>
              <a:rPr sz="3200" spc="-60" dirty="0">
                <a:latin typeface="Verdana"/>
                <a:cs typeface="Verdana"/>
              </a:rPr>
              <a:t> </a:t>
            </a:r>
            <a:r>
              <a:rPr sz="3200" spc="-25" dirty="0">
                <a:latin typeface="Verdana"/>
                <a:cs typeface="Verdana"/>
              </a:rPr>
              <a:t>is 	</a:t>
            </a:r>
            <a:r>
              <a:rPr sz="3200" dirty="0">
                <a:latin typeface="Verdana"/>
                <a:cs typeface="Verdana"/>
              </a:rPr>
              <a:t>the</a:t>
            </a:r>
            <a:r>
              <a:rPr sz="3200" spc="-70" dirty="0">
                <a:latin typeface="Verdana"/>
                <a:cs typeface="Verdana"/>
              </a:rPr>
              <a:t> </a:t>
            </a:r>
            <a:r>
              <a:rPr sz="3200" dirty="0">
                <a:latin typeface="Verdana"/>
                <a:cs typeface="Verdana"/>
              </a:rPr>
              <a:t>process</a:t>
            </a:r>
            <a:r>
              <a:rPr sz="3200" spc="-90" dirty="0">
                <a:latin typeface="Verdana"/>
                <a:cs typeface="Verdana"/>
              </a:rPr>
              <a:t> </a:t>
            </a:r>
            <a:r>
              <a:rPr sz="3200" dirty="0">
                <a:latin typeface="Verdana"/>
                <a:cs typeface="Verdana"/>
              </a:rPr>
              <a:t>of</a:t>
            </a:r>
            <a:r>
              <a:rPr sz="3200" spc="-110" dirty="0">
                <a:latin typeface="Verdana"/>
                <a:cs typeface="Verdana"/>
              </a:rPr>
              <a:t> </a:t>
            </a:r>
            <a:r>
              <a:rPr sz="3200" dirty="0">
                <a:latin typeface="Verdana"/>
                <a:cs typeface="Verdana"/>
              </a:rPr>
              <a:t>setting</a:t>
            </a:r>
            <a:r>
              <a:rPr sz="3200" spc="-30" dirty="0">
                <a:latin typeface="Verdana"/>
                <a:cs typeface="Verdana"/>
              </a:rPr>
              <a:t> </a:t>
            </a:r>
            <a:r>
              <a:rPr sz="3200" dirty="0">
                <a:latin typeface="Verdana"/>
                <a:cs typeface="Verdana"/>
              </a:rPr>
              <a:t>aside</a:t>
            </a:r>
            <a:r>
              <a:rPr sz="3200" spc="-55" dirty="0">
                <a:latin typeface="Verdana"/>
                <a:cs typeface="Verdana"/>
              </a:rPr>
              <a:t> </a:t>
            </a:r>
            <a:r>
              <a:rPr sz="3200" spc="-50" dirty="0">
                <a:latin typeface="Verdana"/>
                <a:cs typeface="Verdana"/>
              </a:rPr>
              <a:t>a 	</a:t>
            </a:r>
            <a:r>
              <a:rPr sz="3200" dirty="0">
                <a:latin typeface="Verdana"/>
                <a:cs typeface="Verdana"/>
              </a:rPr>
              <a:t>certain</a:t>
            </a:r>
            <a:r>
              <a:rPr sz="3200" spc="-80" dirty="0">
                <a:latin typeface="Verdana"/>
                <a:cs typeface="Verdana"/>
              </a:rPr>
              <a:t> </a:t>
            </a:r>
            <a:r>
              <a:rPr sz="3200" dirty="0">
                <a:latin typeface="Verdana"/>
                <a:cs typeface="Verdana"/>
              </a:rPr>
              <a:t>percentage</a:t>
            </a:r>
            <a:r>
              <a:rPr sz="3200" spc="-50" dirty="0">
                <a:latin typeface="Verdana"/>
                <a:cs typeface="Verdana"/>
              </a:rPr>
              <a:t> </a:t>
            </a:r>
            <a:r>
              <a:rPr sz="3200" dirty="0">
                <a:latin typeface="Verdana"/>
                <a:cs typeface="Verdana"/>
              </a:rPr>
              <a:t>or</a:t>
            </a:r>
            <a:r>
              <a:rPr sz="3200" spc="-135" dirty="0">
                <a:latin typeface="Verdana"/>
                <a:cs typeface="Verdana"/>
              </a:rPr>
              <a:t> </a:t>
            </a:r>
            <a:r>
              <a:rPr sz="3200" dirty="0">
                <a:latin typeface="Verdana"/>
                <a:cs typeface="Verdana"/>
              </a:rPr>
              <a:t>quota</a:t>
            </a:r>
            <a:r>
              <a:rPr sz="3200" spc="-75" dirty="0">
                <a:latin typeface="Verdana"/>
                <a:cs typeface="Verdana"/>
              </a:rPr>
              <a:t> </a:t>
            </a:r>
            <a:r>
              <a:rPr sz="3200" spc="-25" dirty="0">
                <a:latin typeface="Verdana"/>
                <a:cs typeface="Verdana"/>
              </a:rPr>
              <a:t>in 	</a:t>
            </a:r>
            <a:r>
              <a:rPr sz="3200" dirty="0">
                <a:latin typeface="Verdana"/>
                <a:cs typeface="Verdana"/>
              </a:rPr>
              <a:t>government</a:t>
            </a:r>
            <a:r>
              <a:rPr sz="3200" spc="-195" dirty="0">
                <a:latin typeface="Verdana"/>
                <a:cs typeface="Verdana"/>
              </a:rPr>
              <a:t> </a:t>
            </a:r>
            <a:r>
              <a:rPr sz="3200" dirty="0">
                <a:latin typeface="Verdana"/>
                <a:cs typeface="Verdana"/>
              </a:rPr>
              <a:t>institutions</a:t>
            </a:r>
            <a:r>
              <a:rPr sz="3200" spc="-150" dirty="0">
                <a:latin typeface="Verdana"/>
                <a:cs typeface="Verdana"/>
              </a:rPr>
              <a:t> </a:t>
            </a:r>
            <a:r>
              <a:rPr sz="3200" spc="-25" dirty="0">
                <a:latin typeface="Verdana"/>
                <a:cs typeface="Verdana"/>
              </a:rPr>
              <a:t>for 	</a:t>
            </a:r>
            <a:r>
              <a:rPr sz="3200" dirty="0">
                <a:latin typeface="Verdana"/>
                <a:cs typeface="Verdana"/>
              </a:rPr>
              <a:t>members</a:t>
            </a:r>
            <a:r>
              <a:rPr sz="3200" spc="-45" dirty="0">
                <a:latin typeface="Verdana"/>
                <a:cs typeface="Verdana"/>
              </a:rPr>
              <a:t> </a:t>
            </a:r>
            <a:r>
              <a:rPr sz="3200" dirty="0">
                <a:latin typeface="Verdana"/>
                <a:cs typeface="Verdana"/>
              </a:rPr>
              <a:t>of</a:t>
            </a:r>
            <a:r>
              <a:rPr sz="3200" spc="-90" dirty="0">
                <a:latin typeface="Verdana"/>
                <a:cs typeface="Verdana"/>
              </a:rPr>
              <a:t> </a:t>
            </a:r>
            <a:r>
              <a:rPr sz="3200" dirty="0">
                <a:latin typeface="Verdana"/>
                <a:cs typeface="Verdana"/>
              </a:rPr>
              <a:t>the</a:t>
            </a:r>
            <a:r>
              <a:rPr sz="3200" spc="-50" dirty="0">
                <a:latin typeface="Verdana"/>
                <a:cs typeface="Verdana"/>
              </a:rPr>
              <a:t> </a:t>
            </a:r>
            <a:r>
              <a:rPr sz="3200" dirty="0">
                <a:latin typeface="Verdana"/>
                <a:cs typeface="Verdana"/>
              </a:rPr>
              <a:t>society</a:t>
            </a:r>
            <a:r>
              <a:rPr sz="3200" spc="-40" dirty="0">
                <a:latin typeface="Verdana"/>
                <a:cs typeface="Verdana"/>
              </a:rPr>
              <a:t> </a:t>
            </a:r>
            <a:r>
              <a:rPr sz="3200" dirty="0">
                <a:latin typeface="Verdana"/>
                <a:cs typeface="Verdana"/>
              </a:rPr>
              <a:t>who</a:t>
            </a:r>
            <a:r>
              <a:rPr sz="3200" spc="-75" dirty="0">
                <a:latin typeface="Verdana"/>
                <a:cs typeface="Verdana"/>
              </a:rPr>
              <a:t> </a:t>
            </a:r>
            <a:r>
              <a:rPr sz="3200" spc="-10" dirty="0">
                <a:latin typeface="Verdana"/>
                <a:cs typeface="Verdana"/>
              </a:rPr>
              <a:t>could 	</a:t>
            </a:r>
            <a:r>
              <a:rPr sz="3200" dirty="0">
                <a:latin typeface="Verdana"/>
                <a:cs typeface="Verdana"/>
              </a:rPr>
              <a:t>be</a:t>
            </a:r>
            <a:r>
              <a:rPr sz="3200" spc="-105" dirty="0">
                <a:latin typeface="Verdana"/>
                <a:cs typeface="Verdana"/>
              </a:rPr>
              <a:t> </a:t>
            </a:r>
            <a:r>
              <a:rPr sz="3200" dirty="0">
                <a:latin typeface="Verdana"/>
                <a:cs typeface="Verdana"/>
              </a:rPr>
              <a:t>disadvantaged</a:t>
            </a:r>
            <a:r>
              <a:rPr sz="3200" spc="-25" dirty="0">
                <a:latin typeface="Verdana"/>
                <a:cs typeface="Verdana"/>
              </a:rPr>
              <a:t> </a:t>
            </a:r>
            <a:r>
              <a:rPr sz="3200" dirty="0">
                <a:latin typeface="Verdana"/>
                <a:cs typeface="Verdana"/>
              </a:rPr>
              <a:t>or</a:t>
            </a:r>
            <a:r>
              <a:rPr sz="3200" spc="-125" dirty="0">
                <a:latin typeface="Verdana"/>
                <a:cs typeface="Verdana"/>
              </a:rPr>
              <a:t> </a:t>
            </a:r>
            <a:r>
              <a:rPr sz="3200" spc="-10" dirty="0">
                <a:latin typeface="Verdana"/>
                <a:cs typeface="Verdana"/>
              </a:rPr>
              <a:t>under- 	</a:t>
            </a:r>
            <a:r>
              <a:rPr sz="3200" dirty="0">
                <a:latin typeface="Verdana"/>
                <a:cs typeface="Verdana"/>
              </a:rPr>
              <a:t>privileged</a:t>
            </a:r>
            <a:r>
              <a:rPr sz="3200" spc="-20" dirty="0">
                <a:latin typeface="Verdana"/>
                <a:cs typeface="Verdana"/>
              </a:rPr>
              <a:t> </a:t>
            </a:r>
            <a:r>
              <a:rPr sz="3200" dirty="0">
                <a:latin typeface="Verdana"/>
                <a:cs typeface="Verdana"/>
              </a:rPr>
              <a:t>in</a:t>
            </a:r>
            <a:r>
              <a:rPr sz="3200" spc="-105" dirty="0">
                <a:latin typeface="Verdana"/>
                <a:cs typeface="Verdana"/>
              </a:rPr>
              <a:t> </a:t>
            </a:r>
            <a:r>
              <a:rPr sz="3200" dirty="0">
                <a:latin typeface="Verdana"/>
                <a:cs typeface="Verdana"/>
              </a:rPr>
              <a:t>a</a:t>
            </a:r>
            <a:r>
              <a:rPr sz="3200" spc="-105" dirty="0">
                <a:latin typeface="Verdana"/>
                <a:cs typeface="Verdana"/>
              </a:rPr>
              <a:t> </a:t>
            </a:r>
            <a:r>
              <a:rPr sz="3200" dirty="0">
                <a:latin typeface="Verdana"/>
                <a:cs typeface="Verdana"/>
              </a:rPr>
              <a:t>certain</a:t>
            </a:r>
            <a:r>
              <a:rPr sz="3200" spc="-35" dirty="0">
                <a:latin typeface="Verdana"/>
                <a:cs typeface="Verdana"/>
              </a:rPr>
              <a:t> </a:t>
            </a:r>
            <a:r>
              <a:rPr sz="3200" spc="-25" dirty="0">
                <a:latin typeface="Verdana"/>
                <a:cs typeface="Verdana"/>
              </a:rPr>
              <a:t>way</a:t>
            </a:r>
            <a:endParaRPr sz="3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2011" y="1035812"/>
            <a:ext cx="6038215" cy="6038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What</a:t>
            </a:r>
            <a:r>
              <a:rPr spc="-8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spc="-10" dirty="0"/>
              <a:t>Procurement?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30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93139" y="1782571"/>
            <a:ext cx="8225790" cy="2311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0695" marR="5080" indent="-46863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i="1" dirty="0">
                <a:latin typeface="Verdana"/>
                <a:cs typeface="Verdana"/>
              </a:rPr>
              <a:t>It</a:t>
            </a:r>
            <a:r>
              <a:rPr sz="3000" i="1" spc="-7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is</a:t>
            </a:r>
            <a:r>
              <a:rPr sz="3000" i="1" spc="-6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the</a:t>
            </a:r>
            <a:r>
              <a:rPr sz="3000" i="1" spc="-7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management</a:t>
            </a:r>
            <a:r>
              <a:rPr sz="3000" i="1" spc="-6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of</a:t>
            </a:r>
            <a:r>
              <a:rPr sz="3000" i="1" spc="-8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the</a:t>
            </a:r>
            <a:r>
              <a:rPr sz="3000" i="1" spc="-60" dirty="0">
                <a:latin typeface="Verdana"/>
                <a:cs typeface="Verdana"/>
              </a:rPr>
              <a:t> </a:t>
            </a:r>
            <a:r>
              <a:rPr sz="3000" i="1" spc="-10" dirty="0">
                <a:latin typeface="Verdana"/>
                <a:cs typeface="Verdana"/>
              </a:rPr>
              <a:t>sustainable 	</a:t>
            </a:r>
            <a:r>
              <a:rPr sz="3000" i="1" dirty="0">
                <a:latin typeface="Verdana"/>
                <a:cs typeface="Verdana"/>
              </a:rPr>
              <a:t>acquisition</a:t>
            </a:r>
            <a:r>
              <a:rPr sz="3000" i="1" spc="-5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of</a:t>
            </a:r>
            <a:r>
              <a:rPr sz="3000" i="1" spc="-6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goods,</a:t>
            </a:r>
            <a:r>
              <a:rPr sz="3000" i="1" spc="-6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works</a:t>
            </a:r>
            <a:r>
              <a:rPr sz="3000" i="1" spc="-6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and</a:t>
            </a:r>
            <a:r>
              <a:rPr sz="3000" i="1" spc="-65" dirty="0">
                <a:latin typeface="Verdana"/>
                <a:cs typeface="Verdana"/>
              </a:rPr>
              <a:t> </a:t>
            </a:r>
            <a:r>
              <a:rPr sz="3000" i="1" spc="-10" dirty="0">
                <a:latin typeface="Verdana"/>
                <a:cs typeface="Verdana"/>
              </a:rPr>
              <a:t>services 	</a:t>
            </a:r>
            <a:r>
              <a:rPr sz="3000" i="1" dirty="0">
                <a:latin typeface="Verdana"/>
                <a:cs typeface="Verdana"/>
              </a:rPr>
              <a:t>to</a:t>
            </a:r>
            <a:r>
              <a:rPr sz="3000" i="1" spc="-8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optimize</a:t>
            </a:r>
            <a:r>
              <a:rPr sz="3000" i="1" spc="-6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value</a:t>
            </a:r>
            <a:r>
              <a:rPr sz="3000" i="1" spc="-7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for</a:t>
            </a:r>
            <a:r>
              <a:rPr sz="3000" i="1" spc="-7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money</a:t>
            </a:r>
            <a:r>
              <a:rPr sz="3000" i="1" spc="-7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through</a:t>
            </a:r>
            <a:r>
              <a:rPr sz="3000" i="1" spc="-75" dirty="0">
                <a:latin typeface="Verdana"/>
                <a:cs typeface="Verdana"/>
              </a:rPr>
              <a:t> </a:t>
            </a:r>
            <a:r>
              <a:rPr sz="3000" i="1" spc="-50" dirty="0">
                <a:latin typeface="Verdana"/>
                <a:cs typeface="Verdana"/>
              </a:rPr>
              <a:t>a 	</a:t>
            </a:r>
            <a:r>
              <a:rPr sz="3000" i="1" dirty="0">
                <a:latin typeface="Verdana"/>
                <a:cs typeface="Verdana"/>
              </a:rPr>
              <a:t>professional,</a:t>
            </a:r>
            <a:r>
              <a:rPr sz="3000" i="1" spc="-13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auditable</a:t>
            </a:r>
            <a:r>
              <a:rPr sz="3000" i="1" spc="-114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and</a:t>
            </a:r>
            <a:r>
              <a:rPr sz="3000" i="1" spc="-135" dirty="0">
                <a:latin typeface="Verdana"/>
                <a:cs typeface="Verdana"/>
              </a:rPr>
              <a:t> </a:t>
            </a:r>
            <a:r>
              <a:rPr sz="3000" i="1" spc="-10" dirty="0">
                <a:latin typeface="Verdana"/>
                <a:cs typeface="Verdana"/>
              </a:rPr>
              <a:t>transparent 	Framework.</a:t>
            </a:r>
            <a:endParaRPr sz="3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16177" rIns="0" bIns="0" rtlCol="0">
            <a:spAutoFit/>
          </a:bodyPr>
          <a:lstStyle/>
          <a:p>
            <a:pPr marL="588645">
              <a:lnSpc>
                <a:spcPct val="100000"/>
              </a:lnSpc>
              <a:spcBef>
                <a:spcPts val="110"/>
              </a:spcBef>
            </a:pPr>
            <a:r>
              <a:rPr sz="2100" dirty="0"/>
              <a:t>What</a:t>
            </a:r>
            <a:r>
              <a:rPr sz="2100" spc="-30" dirty="0"/>
              <a:t> </a:t>
            </a:r>
            <a:r>
              <a:rPr sz="2100" dirty="0"/>
              <a:t>is</a:t>
            </a:r>
            <a:r>
              <a:rPr sz="2100" spc="-35" dirty="0"/>
              <a:t> </a:t>
            </a:r>
            <a:r>
              <a:rPr sz="2100" dirty="0"/>
              <a:t>special</a:t>
            </a:r>
            <a:r>
              <a:rPr sz="2100" spc="-75" dirty="0"/>
              <a:t> </a:t>
            </a:r>
            <a:r>
              <a:rPr sz="2100" dirty="0"/>
              <a:t>about</a:t>
            </a:r>
            <a:r>
              <a:rPr sz="2100" spc="-45" dirty="0"/>
              <a:t> </a:t>
            </a:r>
            <a:r>
              <a:rPr sz="2100" dirty="0"/>
              <a:t>Public</a:t>
            </a:r>
            <a:r>
              <a:rPr sz="2100" spc="-65" dirty="0"/>
              <a:t> </a:t>
            </a:r>
            <a:r>
              <a:rPr sz="2100" spc="-10" dirty="0"/>
              <a:t>Procurement?</a:t>
            </a:r>
            <a:endParaRPr sz="21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31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242819"/>
            <a:ext cx="7809230" cy="34321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481965" marR="5080" indent="-469900">
              <a:lnSpc>
                <a:spcPct val="100000"/>
              </a:lnSpc>
              <a:spcBef>
                <a:spcPts val="9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Source</a:t>
            </a:r>
            <a:r>
              <a:rPr sz="2600" spc="-5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Funds</a:t>
            </a:r>
            <a:r>
              <a:rPr sz="2600" spc="-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is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the</a:t>
            </a:r>
            <a:r>
              <a:rPr sz="2600" spc="-7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principal</a:t>
            </a:r>
            <a:r>
              <a:rPr sz="2600" spc="-2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difference</a:t>
            </a:r>
            <a:r>
              <a:rPr sz="2600" spc="-35" dirty="0">
                <a:latin typeface="Verdana"/>
                <a:cs typeface="Verdana"/>
              </a:rPr>
              <a:t> </a:t>
            </a:r>
            <a:r>
              <a:rPr sz="2600" spc="-50" dirty="0">
                <a:latin typeface="Verdana"/>
                <a:cs typeface="Verdana"/>
              </a:rPr>
              <a:t>– </a:t>
            </a:r>
            <a:r>
              <a:rPr sz="2600" dirty="0">
                <a:latin typeface="Verdana"/>
                <a:cs typeface="Verdana"/>
              </a:rPr>
              <a:t>government</a:t>
            </a:r>
            <a:r>
              <a:rPr sz="2600" spc="-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funds</a:t>
            </a:r>
            <a:r>
              <a:rPr sz="2600" spc="-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are</a:t>
            </a:r>
            <a:r>
              <a:rPr sz="2600" spc="-7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often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tax</a:t>
            </a:r>
            <a:r>
              <a:rPr sz="2600" spc="-8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revenues</a:t>
            </a:r>
            <a:endParaRPr sz="2600">
              <a:latin typeface="Verdana"/>
              <a:cs typeface="Verdana"/>
            </a:endParaRPr>
          </a:p>
          <a:p>
            <a:pPr marL="481965" marR="998219" indent="-469900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Uniformity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systems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and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procedures </a:t>
            </a:r>
            <a:r>
              <a:rPr sz="2600" dirty="0">
                <a:latin typeface="Verdana"/>
                <a:cs typeface="Verdana"/>
              </a:rPr>
              <a:t>across</a:t>
            </a:r>
            <a:r>
              <a:rPr sz="2600" spc="-6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the</a:t>
            </a:r>
            <a:r>
              <a:rPr sz="2600" spc="-6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public</a:t>
            </a:r>
            <a:r>
              <a:rPr sz="2600" spc="-3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sector</a:t>
            </a:r>
            <a:endParaRPr sz="2600">
              <a:latin typeface="Verdana"/>
              <a:cs typeface="Verdana"/>
            </a:endParaRPr>
          </a:p>
          <a:p>
            <a:pPr marL="481965" marR="546100" indent="-469900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The</a:t>
            </a:r>
            <a:r>
              <a:rPr sz="2600" spc="-10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principles</a:t>
            </a:r>
            <a:r>
              <a:rPr sz="2600" spc="-7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12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procurement</a:t>
            </a:r>
            <a:r>
              <a:rPr sz="2600" spc="-6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operate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spc="-25" dirty="0">
                <a:latin typeface="Verdana"/>
                <a:cs typeface="Verdana"/>
              </a:rPr>
              <a:t>in </a:t>
            </a:r>
            <a:r>
              <a:rPr sz="2600" dirty="0">
                <a:latin typeface="Verdana"/>
                <a:cs typeface="Verdana"/>
              </a:rPr>
              <a:t>both</a:t>
            </a:r>
            <a:r>
              <a:rPr sz="2600" spc="-7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public</a:t>
            </a:r>
            <a:r>
              <a:rPr sz="2600" spc="-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and</a:t>
            </a:r>
            <a:r>
              <a:rPr sz="2600" spc="-7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private</a:t>
            </a:r>
            <a:r>
              <a:rPr sz="2600" spc="-6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sectors</a:t>
            </a:r>
            <a:endParaRPr sz="2600">
              <a:latin typeface="Verdana"/>
              <a:cs typeface="Verdana"/>
            </a:endParaRPr>
          </a:p>
          <a:p>
            <a:pPr marL="481965" marR="50165" indent="-469900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Therefore there</a:t>
            </a:r>
            <a:r>
              <a:rPr sz="2600" spc="-3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is</a:t>
            </a:r>
            <a:r>
              <a:rPr sz="2600" spc="-5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</a:t>
            </a:r>
            <a:r>
              <a:rPr sz="2600" spc="-5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need</a:t>
            </a:r>
            <a:r>
              <a:rPr sz="2600" spc="-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to</a:t>
            </a:r>
            <a:r>
              <a:rPr sz="2600" spc="-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be</a:t>
            </a:r>
            <a:r>
              <a:rPr sz="2600" spc="-3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accountable </a:t>
            </a:r>
            <a:r>
              <a:rPr sz="2600" dirty="0">
                <a:latin typeface="Verdana"/>
                <a:cs typeface="Verdana"/>
              </a:rPr>
              <a:t>to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Parliament</a:t>
            </a:r>
            <a:r>
              <a:rPr sz="2600" spc="-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and</a:t>
            </a:r>
            <a:r>
              <a:rPr sz="2600" spc="-6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civil</a:t>
            </a:r>
            <a:r>
              <a:rPr sz="2600" spc="-6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society.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4557" rIns="0" bIns="0" rtlCol="0">
            <a:spAutoFit/>
          </a:bodyPr>
          <a:lstStyle/>
          <a:p>
            <a:pPr marL="588645">
              <a:lnSpc>
                <a:spcPct val="100000"/>
              </a:lnSpc>
              <a:spcBef>
                <a:spcPts val="90"/>
              </a:spcBef>
            </a:pPr>
            <a:r>
              <a:rPr dirty="0"/>
              <a:t>Procurement</a:t>
            </a:r>
            <a:r>
              <a:rPr spc="-204" dirty="0"/>
              <a:t> </a:t>
            </a:r>
            <a:r>
              <a:rPr spc="-10" dirty="0"/>
              <a:t>Principles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32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0695" marR="5080" indent="-46863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dirty="0"/>
              <a:t>“A</a:t>
            </a:r>
            <a:r>
              <a:rPr spc="-75" dirty="0"/>
              <a:t> </a:t>
            </a:r>
            <a:r>
              <a:rPr dirty="0"/>
              <a:t>composite</a:t>
            </a:r>
            <a:r>
              <a:rPr spc="-50" dirty="0"/>
              <a:t> </a:t>
            </a:r>
            <a:r>
              <a:rPr dirty="0"/>
              <a:t>of</a:t>
            </a:r>
            <a:r>
              <a:rPr spc="-90" dirty="0"/>
              <a:t> </a:t>
            </a:r>
            <a:r>
              <a:rPr dirty="0"/>
              <a:t>rules,</a:t>
            </a:r>
            <a:r>
              <a:rPr spc="-70" dirty="0"/>
              <a:t> </a:t>
            </a:r>
            <a:r>
              <a:rPr dirty="0"/>
              <a:t>conventions</a:t>
            </a:r>
            <a:r>
              <a:rPr spc="-55" dirty="0"/>
              <a:t> </a:t>
            </a:r>
            <a:r>
              <a:rPr spc="-25" dirty="0"/>
              <a:t>or 	</a:t>
            </a:r>
            <a:r>
              <a:rPr dirty="0"/>
              <a:t>approach</a:t>
            </a:r>
            <a:r>
              <a:rPr spc="-140" dirty="0"/>
              <a:t> </a:t>
            </a:r>
            <a:r>
              <a:rPr dirty="0"/>
              <a:t>to</a:t>
            </a:r>
            <a:r>
              <a:rPr spc="-125" dirty="0"/>
              <a:t> </a:t>
            </a:r>
            <a:r>
              <a:rPr dirty="0"/>
              <a:t>procurement</a:t>
            </a:r>
            <a:r>
              <a:rPr spc="-135" dirty="0"/>
              <a:t> </a:t>
            </a:r>
            <a:r>
              <a:rPr spc="-10" dirty="0"/>
              <a:t>activities 	</a:t>
            </a:r>
            <a:r>
              <a:rPr dirty="0"/>
              <a:t>that</a:t>
            </a:r>
            <a:r>
              <a:rPr spc="-95" dirty="0"/>
              <a:t> </a:t>
            </a:r>
            <a:r>
              <a:rPr dirty="0"/>
              <a:t>enables</a:t>
            </a:r>
            <a:r>
              <a:rPr spc="-110" dirty="0"/>
              <a:t> </a:t>
            </a:r>
            <a:r>
              <a:rPr dirty="0"/>
              <a:t>the</a:t>
            </a:r>
            <a:r>
              <a:rPr spc="-90" dirty="0"/>
              <a:t> </a:t>
            </a:r>
            <a:r>
              <a:rPr dirty="0"/>
              <a:t>development</a:t>
            </a:r>
            <a:r>
              <a:rPr spc="-65" dirty="0"/>
              <a:t> </a:t>
            </a:r>
            <a:r>
              <a:rPr dirty="0"/>
              <a:t>of</a:t>
            </a:r>
            <a:r>
              <a:rPr spc="-114" dirty="0"/>
              <a:t> </a:t>
            </a:r>
            <a:r>
              <a:rPr spc="-25" dirty="0"/>
              <a:t>an 	</a:t>
            </a:r>
            <a:r>
              <a:rPr dirty="0"/>
              <a:t>effective</a:t>
            </a:r>
            <a:r>
              <a:rPr spc="-125" dirty="0"/>
              <a:t> </a:t>
            </a:r>
            <a:r>
              <a:rPr dirty="0"/>
              <a:t>procurement</a:t>
            </a:r>
            <a:r>
              <a:rPr spc="-114" dirty="0"/>
              <a:t> </a:t>
            </a:r>
            <a:r>
              <a:rPr spc="-10" dirty="0"/>
              <a:t>marketplace 	</a:t>
            </a:r>
            <a:r>
              <a:rPr dirty="0"/>
              <a:t>thus</a:t>
            </a:r>
            <a:r>
              <a:rPr spc="-60" dirty="0"/>
              <a:t> </a:t>
            </a:r>
            <a:r>
              <a:rPr dirty="0"/>
              <a:t>leading</a:t>
            </a:r>
            <a:r>
              <a:rPr spc="-65" dirty="0"/>
              <a:t> </a:t>
            </a:r>
            <a:r>
              <a:rPr dirty="0"/>
              <a:t>to</a:t>
            </a:r>
            <a:r>
              <a:rPr spc="-65" dirty="0"/>
              <a:t> </a:t>
            </a:r>
            <a:r>
              <a:rPr spc="-10" dirty="0"/>
              <a:t>improved 	</a:t>
            </a:r>
            <a:r>
              <a:rPr dirty="0"/>
              <a:t>procurement</a:t>
            </a:r>
            <a:r>
              <a:rPr spc="-240" dirty="0"/>
              <a:t> </a:t>
            </a:r>
            <a:r>
              <a:rPr spc="-10" dirty="0"/>
              <a:t>performance”.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4557" rIns="0" bIns="0" rtlCol="0">
            <a:spAutoFit/>
          </a:bodyPr>
          <a:lstStyle/>
          <a:p>
            <a:pPr marL="588645">
              <a:lnSpc>
                <a:spcPct val="100000"/>
              </a:lnSpc>
              <a:spcBef>
                <a:spcPts val="90"/>
              </a:spcBef>
            </a:pPr>
            <a:r>
              <a:rPr dirty="0"/>
              <a:t>Procurement</a:t>
            </a:r>
            <a:r>
              <a:rPr spc="-204" dirty="0"/>
              <a:t> </a:t>
            </a:r>
            <a:r>
              <a:rPr spc="-10" dirty="0"/>
              <a:t>Objectives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33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148332"/>
            <a:ext cx="5777865" cy="404876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481330" indent="-468630">
              <a:lnSpc>
                <a:spcPct val="100000"/>
              </a:lnSpc>
              <a:spcBef>
                <a:spcPts val="459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spc="-10" dirty="0">
                <a:latin typeface="Verdana"/>
                <a:cs typeface="Verdana"/>
              </a:rPr>
              <a:t>Professionalism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359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spc="-10" dirty="0">
                <a:latin typeface="Verdana"/>
                <a:cs typeface="Verdana"/>
              </a:rPr>
              <a:t>Competitiveness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359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Value</a:t>
            </a:r>
            <a:r>
              <a:rPr sz="3000" spc="-1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for</a:t>
            </a:r>
            <a:r>
              <a:rPr sz="3000" spc="-4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Money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359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spc="-10" dirty="0">
                <a:latin typeface="Verdana"/>
                <a:cs typeface="Verdana"/>
              </a:rPr>
              <a:t>Fairness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359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spc="-10" dirty="0">
                <a:latin typeface="Verdana"/>
                <a:cs typeface="Verdana"/>
              </a:rPr>
              <a:t>Transparency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359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Ethical</a:t>
            </a:r>
            <a:r>
              <a:rPr sz="3000" spc="-9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Approach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359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spc="-10" dirty="0">
                <a:latin typeface="Verdana"/>
                <a:cs typeface="Verdana"/>
              </a:rPr>
              <a:t>Accountability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359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Efficiency</a:t>
            </a:r>
            <a:r>
              <a:rPr sz="3000" spc="-7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and</a:t>
            </a:r>
            <a:r>
              <a:rPr sz="3000" spc="-114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Effectiveness</a:t>
            </a:r>
            <a:endParaRPr sz="3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2011" y="959612"/>
            <a:ext cx="6840855" cy="6038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What</a:t>
            </a:r>
            <a:r>
              <a:rPr spc="-8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spc="-10" dirty="0"/>
              <a:t>Professionalism?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34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64540" y="1709419"/>
            <a:ext cx="8595360" cy="46208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481965" marR="356870" indent="-469900">
              <a:lnSpc>
                <a:spcPct val="100000"/>
              </a:lnSpc>
              <a:spcBef>
                <a:spcPts val="90"/>
              </a:spcBef>
            </a:pPr>
            <a:r>
              <a:rPr sz="2600" i="1" dirty="0">
                <a:latin typeface="Verdana"/>
                <a:cs typeface="Verdana"/>
              </a:rPr>
              <a:t>It</a:t>
            </a:r>
            <a:r>
              <a:rPr sz="2600" i="1" spc="-55" dirty="0">
                <a:latin typeface="Verdana"/>
                <a:cs typeface="Verdana"/>
              </a:rPr>
              <a:t> </a:t>
            </a:r>
            <a:r>
              <a:rPr sz="2600" i="1" dirty="0">
                <a:latin typeface="Verdana"/>
                <a:cs typeface="Verdana"/>
              </a:rPr>
              <a:t>is</a:t>
            </a:r>
            <a:r>
              <a:rPr sz="2600" i="1" spc="-85" dirty="0">
                <a:latin typeface="Verdana"/>
                <a:cs typeface="Verdana"/>
              </a:rPr>
              <a:t> </a:t>
            </a:r>
            <a:r>
              <a:rPr sz="2600" i="1" dirty="0">
                <a:latin typeface="Verdana"/>
                <a:cs typeface="Verdana"/>
              </a:rPr>
              <a:t>the</a:t>
            </a:r>
            <a:r>
              <a:rPr sz="2600" i="1" spc="-80" dirty="0">
                <a:latin typeface="Verdana"/>
                <a:cs typeface="Verdana"/>
              </a:rPr>
              <a:t> </a:t>
            </a:r>
            <a:r>
              <a:rPr sz="2600" i="1" dirty="0">
                <a:latin typeface="Verdana"/>
                <a:cs typeface="Verdana"/>
              </a:rPr>
              <a:t>discipline</a:t>
            </a:r>
            <a:r>
              <a:rPr sz="2600" i="1" spc="-55" dirty="0">
                <a:latin typeface="Verdana"/>
                <a:cs typeface="Verdana"/>
              </a:rPr>
              <a:t> </a:t>
            </a:r>
            <a:r>
              <a:rPr sz="2600" i="1" dirty="0">
                <a:latin typeface="Verdana"/>
                <a:cs typeface="Verdana"/>
              </a:rPr>
              <a:t>whereby</a:t>
            </a:r>
            <a:r>
              <a:rPr sz="2600" i="1" spc="-55" dirty="0">
                <a:latin typeface="Verdana"/>
                <a:cs typeface="Verdana"/>
              </a:rPr>
              <a:t> </a:t>
            </a:r>
            <a:r>
              <a:rPr sz="2600" i="1" dirty="0">
                <a:latin typeface="Verdana"/>
                <a:cs typeface="Verdana"/>
              </a:rPr>
              <a:t>educated</a:t>
            </a:r>
            <a:r>
              <a:rPr sz="2600" i="1" spc="-15" dirty="0">
                <a:latin typeface="Verdana"/>
                <a:cs typeface="Verdana"/>
              </a:rPr>
              <a:t> </a:t>
            </a:r>
            <a:r>
              <a:rPr sz="2600" i="1" spc="-10" dirty="0">
                <a:latin typeface="Verdana"/>
                <a:cs typeface="Verdana"/>
              </a:rPr>
              <a:t>experienced </a:t>
            </a:r>
            <a:r>
              <a:rPr sz="2600" i="1" dirty="0">
                <a:latin typeface="Verdana"/>
                <a:cs typeface="Verdana"/>
              </a:rPr>
              <a:t>and</a:t>
            </a:r>
            <a:r>
              <a:rPr sz="2600" i="1" spc="-120" dirty="0">
                <a:latin typeface="Verdana"/>
                <a:cs typeface="Verdana"/>
              </a:rPr>
              <a:t> </a:t>
            </a:r>
            <a:r>
              <a:rPr sz="2600" i="1" dirty="0">
                <a:latin typeface="Verdana"/>
                <a:cs typeface="Verdana"/>
              </a:rPr>
              <a:t>responsible</a:t>
            </a:r>
            <a:r>
              <a:rPr sz="2600" i="1" spc="-85" dirty="0">
                <a:latin typeface="Verdana"/>
                <a:cs typeface="Verdana"/>
              </a:rPr>
              <a:t> </a:t>
            </a:r>
            <a:r>
              <a:rPr sz="2600" i="1" dirty="0">
                <a:latin typeface="Verdana"/>
                <a:cs typeface="Verdana"/>
              </a:rPr>
              <a:t>procurement</a:t>
            </a:r>
            <a:r>
              <a:rPr sz="2600" i="1" spc="-95" dirty="0">
                <a:latin typeface="Verdana"/>
                <a:cs typeface="Verdana"/>
              </a:rPr>
              <a:t> </a:t>
            </a:r>
            <a:r>
              <a:rPr sz="2600" i="1" dirty="0">
                <a:latin typeface="Verdana"/>
                <a:cs typeface="Verdana"/>
              </a:rPr>
              <a:t>officers</a:t>
            </a:r>
            <a:r>
              <a:rPr sz="2600" i="1" spc="-145" dirty="0">
                <a:latin typeface="Verdana"/>
                <a:cs typeface="Verdana"/>
              </a:rPr>
              <a:t> </a:t>
            </a:r>
            <a:r>
              <a:rPr sz="2600" i="1" spc="-20" dirty="0">
                <a:latin typeface="Verdana"/>
                <a:cs typeface="Verdana"/>
              </a:rPr>
              <a:t>make </a:t>
            </a:r>
            <a:r>
              <a:rPr sz="2600" i="1" dirty="0">
                <a:latin typeface="Verdana"/>
                <a:cs typeface="Verdana"/>
              </a:rPr>
              <a:t>informed</a:t>
            </a:r>
            <a:r>
              <a:rPr sz="2600" i="1" spc="-130" dirty="0">
                <a:latin typeface="Verdana"/>
                <a:cs typeface="Verdana"/>
              </a:rPr>
              <a:t> </a:t>
            </a:r>
            <a:r>
              <a:rPr sz="2600" i="1" dirty="0">
                <a:latin typeface="Verdana"/>
                <a:cs typeface="Verdana"/>
              </a:rPr>
              <a:t>decisions</a:t>
            </a:r>
            <a:r>
              <a:rPr sz="2600" i="1" spc="-114" dirty="0">
                <a:latin typeface="Verdana"/>
                <a:cs typeface="Verdana"/>
              </a:rPr>
              <a:t> </a:t>
            </a:r>
            <a:r>
              <a:rPr sz="2600" i="1" dirty="0">
                <a:latin typeface="Verdana"/>
                <a:cs typeface="Verdana"/>
              </a:rPr>
              <a:t>regarding</a:t>
            </a:r>
            <a:r>
              <a:rPr sz="2600" i="1" spc="-105" dirty="0">
                <a:latin typeface="Verdana"/>
                <a:cs typeface="Verdana"/>
              </a:rPr>
              <a:t> </a:t>
            </a:r>
            <a:r>
              <a:rPr sz="2600" i="1" spc="-10" dirty="0">
                <a:latin typeface="Verdana"/>
                <a:cs typeface="Verdana"/>
              </a:rPr>
              <a:t>purchase operations.</a:t>
            </a:r>
            <a:endParaRPr sz="2600">
              <a:latin typeface="Verdana"/>
              <a:cs typeface="Verdana"/>
            </a:endParaRPr>
          </a:p>
          <a:p>
            <a:pPr marL="481965" marR="5080" indent="-469900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Enables</a:t>
            </a:r>
            <a:r>
              <a:rPr sz="2600" spc="-7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more</a:t>
            </a:r>
            <a:r>
              <a:rPr sz="2600" spc="-10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informed</a:t>
            </a:r>
            <a:r>
              <a:rPr sz="2600" spc="-8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judgments</a:t>
            </a:r>
            <a:r>
              <a:rPr sz="2600" spc="-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about</a:t>
            </a:r>
            <a:r>
              <a:rPr sz="2600" spc="-8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what</a:t>
            </a:r>
            <a:r>
              <a:rPr sz="2600" spc="-95" dirty="0">
                <a:latin typeface="Verdana"/>
                <a:cs typeface="Verdana"/>
              </a:rPr>
              <a:t> </a:t>
            </a:r>
            <a:r>
              <a:rPr sz="2600" spc="-25" dirty="0">
                <a:latin typeface="Verdana"/>
                <a:cs typeface="Verdana"/>
              </a:rPr>
              <a:t>is </a:t>
            </a:r>
            <a:r>
              <a:rPr sz="2600" dirty="0">
                <a:latin typeface="Verdana"/>
                <a:cs typeface="Verdana"/>
              </a:rPr>
              <a:t>available</a:t>
            </a:r>
            <a:r>
              <a:rPr sz="2600" spc="-9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in</a:t>
            </a:r>
            <a:r>
              <a:rPr sz="2600" spc="-10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national</a:t>
            </a:r>
            <a:r>
              <a:rPr sz="2600" spc="-7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and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international</a:t>
            </a:r>
            <a:r>
              <a:rPr sz="2600" spc="-5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markets.</a:t>
            </a:r>
            <a:endParaRPr sz="2600">
              <a:latin typeface="Verdana"/>
              <a:cs typeface="Verdana"/>
            </a:endParaRPr>
          </a:p>
          <a:p>
            <a:pPr marL="481965" marR="105410" indent="-469900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Gain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knowledge</a:t>
            </a:r>
            <a:r>
              <a:rPr sz="2600" spc="-3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10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good</a:t>
            </a:r>
            <a:r>
              <a:rPr sz="2600" spc="-6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domestic</a:t>
            </a:r>
            <a:r>
              <a:rPr sz="2600" spc="-7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and</a:t>
            </a:r>
            <a:r>
              <a:rPr sz="2600" spc="-5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internally </a:t>
            </a:r>
            <a:r>
              <a:rPr sz="2600" dirty="0">
                <a:latin typeface="Verdana"/>
                <a:cs typeface="Verdana"/>
              </a:rPr>
              <a:t>acceptable</a:t>
            </a:r>
            <a:r>
              <a:rPr sz="2600" spc="-1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procurement</a:t>
            </a:r>
            <a:r>
              <a:rPr sz="2600" spc="-14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practices.</a:t>
            </a:r>
            <a:endParaRPr sz="2600">
              <a:latin typeface="Verdana"/>
              <a:cs typeface="Verdana"/>
            </a:endParaRPr>
          </a:p>
          <a:p>
            <a:pPr marL="481965" marR="98425" indent="-469900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600" dirty="0">
                <a:latin typeface="Verdana"/>
                <a:cs typeface="Verdana"/>
              </a:rPr>
              <a:t>Enables</a:t>
            </a:r>
            <a:r>
              <a:rPr sz="2600" spc="-8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individuals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and</a:t>
            </a:r>
            <a:r>
              <a:rPr sz="2600" spc="-9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organizations</a:t>
            </a:r>
            <a:r>
              <a:rPr sz="2600" spc="-110" dirty="0">
                <a:latin typeface="Verdana"/>
                <a:cs typeface="Verdana"/>
              </a:rPr>
              <a:t> </a:t>
            </a:r>
            <a:r>
              <a:rPr sz="2600" spc="-25" dirty="0">
                <a:latin typeface="Verdana"/>
                <a:cs typeface="Verdana"/>
              </a:rPr>
              <a:t>to </a:t>
            </a:r>
            <a:r>
              <a:rPr sz="2600" dirty="0">
                <a:latin typeface="Verdana"/>
                <a:cs typeface="Verdana"/>
              </a:rPr>
              <a:t>implement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global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and</a:t>
            </a:r>
            <a:r>
              <a:rPr sz="2600" spc="-10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national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business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practice </a:t>
            </a:r>
            <a:r>
              <a:rPr sz="2600" dirty="0">
                <a:latin typeface="Verdana"/>
                <a:cs typeface="Verdana"/>
              </a:rPr>
              <a:t>within</a:t>
            </a:r>
            <a:r>
              <a:rPr sz="2600" spc="-1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the</a:t>
            </a:r>
            <a:r>
              <a:rPr sz="2600" spc="-13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governmental</a:t>
            </a:r>
            <a:r>
              <a:rPr sz="2600" spc="-7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procurement</a:t>
            </a:r>
            <a:r>
              <a:rPr sz="2600" spc="-8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laws.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4557" rIns="0" bIns="0" rtlCol="0">
            <a:spAutoFit/>
          </a:bodyPr>
          <a:lstStyle/>
          <a:p>
            <a:pPr marL="588645">
              <a:lnSpc>
                <a:spcPct val="100000"/>
              </a:lnSpc>
              <a:spcBef>
                <a:spcPts val="90"/>
              </a:spcBef>
            </a:pPr>
            <a:r>
              <a:rPr dirty="0"/>
              <a:t>What</a:t>
            </a:r>
            <a:r>
              <a:rPr spc="-8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spc="-10" dirty="0"/>
              <a:t>Transparency?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35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239771"/>
            <a:ext cx="7637780" cy="4514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0695" marR="207010" indent="-46863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  <a:tab pos="3805554" algn="l"/>
              </a:tabLst>
            </a:pPr>
            <a:r>
              <a:rPr sz="3000" i="1" dirty="0">
                <a:latin typeface="Verdana"/>
                <a:cs typeface="Verdana"/>
              </a:rPr>
              <a:t>Transparency</a:t>
            </a:r>
            <a:r>
              <a:rPr sz="3000" i="1" spc="-8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means</a:t>
            </a:r>
            <a:r>
              <a:rPr sz="3000" i="1" spc="-4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that</a:t>
            </a:r>
            <a:r>
              <a:rPr sz="3000" i="1" spc="-5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the</a:t>
            </a:r>
            <a:r>
              <a:rPr sz="3000" i="1" spc="-70" dirty="0">
                <a:latin typeface="Verdana"/>
                <a:cs typeface="Verdana"/>
              </a:rPr>
              <a:t> </a:t>
            </a:r>
            <a:r>
              <a:rPr sz="3000" i="1" spc="-20" dirty="0">
                <a:latin typeface="Verdana"/>
                <a:cs typeface="Verdana"/>
              </a:rPr>
              <a:t>same 	</a:t>
            </a:r>
            <a:r>
              <a:rPr sz="3000" i="1" dirty="0">
                <a:latin typeface="Verdana"/>
                <a:cs typeface="Verdana"/>
              </a:rPr>
              <a:t>rules</a:t>
            </a:r>
            <a:r>
              <a:rPr sz="3000" i="1" spc="-5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apply</a:t>
            </a:r>
            <a:r>
              <a:rPr sz="3000" i="1" spc="-3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to</a:t>
            </a:r>
            <a:r>
              <a:rPr sz="3000" i="1" spc="-20" dirty="0">
                <a:latin typeface="Verdana"/>
                <a:cs typeface="Verdana"/>
              </a:rPr>
              <a:t> </a:t>
            </a:r>
            <a:r>
              <a:rPr sz="3000" i="1" spc="-25" dirty="0">
                <a:latin typeface="Verdana"/>
                <a:cs typeface="Verdana"/>
              </a:rPr>
              <a:t>all</a:t>
            </a:r>
            <a:r>
              <a:rPr sz="3000" i="1" dirty="0">
                <a:latin typeface="Verdana"/>
                <a:cs typeface="Verdana"/>
              </a:rPr>
              <a:t>	suppliers</a:t>
            </a:r>
            <a:r>
              <a:rPr sz="3000" i="1" spc="-7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of</a:t>
            </a:r>
            <a:r>
              <a:rPr sz="3000" i="1" spc="-85" dirty="0">
                <a:latin typeface="Verdana"/>
                <a:cs typeface="Verdana"/>
              </a:rPr>
              <a:t> </a:t>
            </a:r>
            <a:r>
              <a:rPr sz="3000" i="1" spc="-10" dirty="0">
                <a:latin typeface="Verdana"/>
                <a:cs typeface="Verdana"/>
              </a:rPr>
              <a:t>goods, 	</a:t>
            </a:r>
            <a:r>
              <a:rPr sz="3000" i="1" dirty="0">
                <a:latin typeface="Verdana"/>
                <a:cs typeface="Verdana"/>
              </a:rPr>
              <a:t>works</a:t>
            </a:r>
            <a:r>
              <a:rPr sz="3000" i="1" spc="-4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and</a:t>
            </a:r>
            <a:r>
              <a:rPr sz="3000" i="1" spc="-4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services</a:t>
            </a:r>
            <a:r>
              <a:rPr sz="3000" i="1" spc="-6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and</a:t>
            </a:r>
            <a:r>
              <a:rPr sz="3000" i="1" spc="-4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that</a:t>
            </a:r>
            <a:r>
              <a:rPr sz="3000" i="1" spc="-40" dirty="0">
                <a:latin typeface="Verdana"/>
                <a:cs typeface="Verdana"/>
              </a:rPr>
              <a:t> </a:t>
            </a:r>
            <a:r>
              <a:rPr sz="3000" i="1" spc="-10" dirty="0">
                <a:latin typeface="Verdana"/>
                <a:cs typeface="Verdana"/>
              </a:rPr>
              <a:t>these 	</a:t>
            </a:r>
            <a:r>
              <a:rPr sz="3000" i="1" dirty="0">
                <a:latin typeface="Verdana"/>
                <a:cs typeface="Verdana"/>
              </a:rPr>
              <a:t>rules</a:t>
            </a:r>
            <a:r>
              <a:rPr sz="3000" i="1" spc="-6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are</a:t>
            </a:r>
            <a:r>
              <a:rPr sz="3000" i="1" spc="-5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publicized</a:t>
            </a:r>
            <a:r>
              <a:rPr sz="3000" i="1" spc="-5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as</a:t>
            </a:r>
            <a:r>
              <a:rPr sz="3000" i="1" spc="-5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the</a:t>
            </a:r>
            <a:r>
              <a:rPr sz="3000" i="1" spc="-6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bases</a:t>
            </a:r>
            <a:r>
              <a:rPr sz="3000" i="1" spc="-55" dirty="0">
                <a:latin typeface="Verdana"/>
                <a:cs typeface="Verdana"/>
              </a:rPr>
              <a:t> </a:t>
            </a:r>
            <a:r>
              <a:rPr sz="3000" i="1" spc="-25" dirty="0">
                <a:latin typeface="Verdana"/>
                <a:cs typeface="Verdana"/>
              </a:rPr>
              <a:t>of 	</a:t>
            </a:r>
            <a:r>
              <a:rPr sz="3000" i="1" dirty="0">
                <a:latin typeface="Verdana"/>
                <a:cs typeface="Verdana"/>
              </a:rPr>
              <a:t>procurement</a:t>
            </a:r>
            <a:r>
              <a:rPr sz="3000" i="1" spc="-12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decisions</a:t>
            </a:r>
            <a:r>
              <a:rPr sz="3000" i="1" spc="-10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prior</a:t>
            </a:r>
            <a:r>
              <a:rPr sz="3000" i="1" spc="-12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to</a:t>
            </a:r>
            <a:r>
              <a:rPr sz="3000" i="1" spc="-120" dirty="0">
                <a:latin typeface="Verdana"/>
                <a:cs typeface="Verdana"/>
              </a:rPr>
              <a:t> </a:t>
            </a:r>
            <a:r>
              <a:rPr sz="3000" i="1" spc="-10" dirty="0">
                <a:latin typeface="Verdana"/>
                <a:cs typeface="Verdana"/>
              </a:rPr>
              <a:t>their 	</a:t>
            </a:r>
            <a:r>
              <a:rPr sz="3000" i="1" spc="-20" dirty="0">
                <a:latin typeface="Verdana"/>
                <a:cs typeface="Verdana"/>
              </a:rPr>
              <a:t>use.</a:t>
            </a:r>
            <a:endParaRPr sz="3000">
              <a:latin typeface="Verdana"/>
              <a:cs typeface="Verdana"/>
            </a:endParaRPr>
          </a:p>
          <a:p>
            <a:pPr marL="920750" marR="450215" lvl="1" indent="-436245">
              <a:lnSpc>
                <a:spcPct val="100000"/>
              </a:lnSpc>
              <a:spcBef>
                <a:spcPts val="640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Enables</a:t>
            </a:r>
            <a:r>
              <a:rPr sz="2600" spc="-3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the</a:t>
            </a:r>
            <a:r>
              <a:rPr sz="2600" spc="-6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creation</a:t>
            </a:r>
            <a:r>
              <a:rPr sz="2600" spc="-5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open,</a:t>
            </a:r>
            <a:r>
              <a:rPr sz="2600" spc="-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fair</a:t>
            </a:r>
            <a:r>
              <a:rPr sz="2600" spc="-75" dirty="0">
                <a:latin typeface="Verdana"/>
                <a:cs typeface="Verdana"/>
              </a:rPr>
              <a:t> </a:t>
            </a:r>
            <a:r>
              <a:rPr sz="2600" spc="-25" dirty="0">
                <a:latin typeface="Verdana"/>
                <a:cs typeface="Verdana"/>
              </a:rPr>
              <a:t>and </a:t>
            </a:r>
            <a:r>
              <a:rPr sz="2600" dirty="0">
                <a:latin typeface="Verdana"/>
                <a:cs typeface="Verdana"/>
              </a:rPr>
              <a:t>transparent</a:t>
            </a:r>
            <a:r>
              <a:rPr sz="2600" spc="-14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procedures</a:t>
            </a:r>
            <a:endParaRPr sz="2600">
              <a:latin typeface="Verdana"/>
              <a:cs typeface="Verdana"/>
            </a:endParaRPr>
          </a:p>
          <a:p>
            <a:pPr marL="920750" marR="5080" lvl="1" indent="-436245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Creates</a:t>
            </a:r>
            <a:r>
              <a:rPr sz="2600" spc="-7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good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will</a:t>
            </a:r>
            <a:r>
              <a:rPr sz="2600" spc="-114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between</a:t>
            </a:r>
            <a:r>
              <a:rPr sz="2600" spc="-4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organizations </a:t>
            </a:r>
            <a:r>
              <a:rPr sz="2600" dirty="0">
                <a:latin typeface="Verdana"/>
                <a:cs typeface="Verdana"/>
              </a:rPr>
              <a:t>and</a:t>
            </a:r>
            <a:r>
              <a:rPr sz="2600" spc="-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their</a:t>
            </a:r>
            <a:r>
              <a:rPr sz="2600" spc="-4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stakeholders.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4557" rIns="0" bIns="0" rtlCol="0">
            <a:spAutoFit/>
          </a:bodyPr>
          <a:lstStyle/>
          <a:p>
            <a:pPr marL="588645">
              <a:lnSpc>
                <a:spcPct val="100000"/>
              </a:lnSpc>
              <a:spcBef>
                <a:spcPts val="90"/>
              </a:spcBef>
            </a:pPr>
            <a:r>
              <a:rPr dirty="0"/>
              <a:t>What</a:t>
            </a:r>
            <a:r>
              <a:rPr spc="-95" dirty="0"/>
              <a:t> </a:t>
            </a:r>
            <a:r>
              <a:rPr dirty="0"/>
              <a:t>is</a:t>
            </a:r>
            <a:r>
              <a:rPr spc="-55" dirty="0"/>
              <a:t> </a:t>
            </a:r>
            <a:r>
              <a:rPr dirty="0"/>
              <a:t>value</a:t>
            </a:r>
            <a:r>
              <a:rPr spc="-95" dirty="0"/>
              <a:t> </a:t>
            </a:r>
            <a:r>
              <a:rPr dirty="0"/>
              <a:t>for</a:t>
            </a:r>
            <a:r>
              <a:rPr spc="-90" dirty="0"/>
              <a:t> </a:t>
            </a:r>
            <a:r>
              <a:rPr spc="-10" dirty="0"/>
              <a:t>money?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36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239771"/>
            <a:ext cx="7474584" cy="3142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0695" marR="317500" indent="-46863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dirty="0">
                <a:latin typeface="Verdana"/>
                <a:cs typeface="Verdana"/>
              </a:rPr>
              <a:t>It</a:t>
            </a:r>
            <a:r>
              <a:rPr sz="3000" spc="-10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is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the</a:t>
            </a:r>
            <a:r>
              <a:rPr sz="3000" spc="-10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optimum</a:t>
            </a:r>
            <a:r>
              <a:rPr sz="3000" spc="-6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combination</a:t>
            </a:r>
            <a:r>
              <a:rPr sz="3000" spc="-35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of 	</a:t>
            </a:r>
            <a:r>
              <a:rPr sz="3000" spc="-35" dirty="0">
                <a:latin typeface="Verdana"/>
                <a:cs typeface="Verdana"/>
              </a:rPr>
              <a:t>whole-</a:t>
            </a:r>
            <a:r>
              <a:rPr sz="3000" dirty="0">
                <a:latin typeface="Verdana"/>
                <a:cs typeface="Verdana"/>
              </a:rPr>
              <a:t>life</a:t>
            </a:r>
            <a:r>
              <a:rPr sz="3000" spc="2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cost</a:t>
            </a:r>
            <a:r>
              <a:rPr sz="3000" spc="-7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and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quality</a:t>
            </a:r>
            <a:r>
              <a:rPr sz="3000" spc="-1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to</a:t>
            </a:r>
            <a:r>
              <a:rPr sz="3000" spc="-60" dirty="0">
                <a:latin typeface="Verdana"/>
                <a:cs typeface="Verdana"/>
              </a:rPr>
              <a:t> </a:t>
            </a:r>
            <a:r>
              <a:rPr sz="3000" spc="-20" dirty="0">
                <a:latin typeface="Verdana"/>
                <a:cs typeface="Verdana"/>
              </a:rPr>
              <a:t>meet 	</a:t>
            </a:r>
            <a:r>
              <a:rPr sz="3000" dirty="0">
                <a:latin typeface="Verdana"/>
                <a:cs typeface="Verdana"/>
              </a:rPr>
              <a:t>the</a:t>
            </a:r>
            <a:r>
              <a:rPr sz="3000" spc="-3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customer’s</a:t>
            </a:r>
            <a:r>
              <a:rPr sz="3000" spc="-3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requirements.</a:t>
            </a:r>
            <a:endParaRPr sz="3000">
              <a:latin typeface="Verdana"/>
              <a:cs typeface="Verdana"/>
            </a:endParaRPr>
          </a:p>
          <a:p>
            <a:pPr marL="920750" marR="5080" lvl="1" indent="-436245">
              <a:lnSpc>
                <a:spcPct val="100000"/>
              </a:lnSpc>
              <a:spcBef>
                <a:spcPts val="640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Enables</a:t>
            </a:r>
            <a:r>
              <a:rPr sz="2600" spc="-3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the</a:t>
            </a:r>
            <a:r>
              <a:rPr sz="2600" spc="-7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cost</a:t>
            </a:r>
            <a:r>
              <a:rPr sz="2600" spc="-7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effective</a:t>
            </a:r>
            <a:r>
              <a:rPr sz="2600" spc="-6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use</a:t>
            </a:r>
            <a:r>
              <a:rPr sz="2600" spc="-5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scarce funds</a:t>
            </a:r>
            <a:endParaRPr sz="2600">
              <a:latin typeface="Verdana"/>
              <a:cs typeface="Verdana"/>
            </a:endParaRPr>
          </a:p>
          <a:p>
            <a:pPr marL="920750" marR="292735" lvl="1" indent="-436245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Reduces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operational</a:t>
            </a:r>
            <a:r>
              <a:rPr sz="2600" spc="-8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costs,</a:t>
            </a:r>
            <a:r>
              <a:rPr sz="2600" spc="-12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waste</a:t>
            </a:r>
            <a:r>
              <a:rPr sz="2600" spc="-85" dirty="0">
                <a:latin typeface="Verdana"/>
                <a:cs typeface="Verdana"/>
              </a:rPr>
              <a:t> </a:t>
            </a:r>
            <a:r>
              <a:rPr sz="2600" spc="-25" dirty="0">
                <a:latin typeface="Verdana"/>
                <a:cs typeface="Verdana"/>
              </a:rPr>
              <a:t>and </a:t>
            </a:r>
            <a:r>
              <a:rPr sz="2600" spc="-10" dirty="0">
                <a:latin typeface="Verdana"/>
                <a:cs typeface="Verdana"/>
              </a:rPr>
              <a:t>losses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9262" rIns="0" bIns="0" rtlCol="0">
            <a:spAutoFit/>
          </a:bodyPr>
          <a:lstStyle/>
          <a:p>
            <a:pPr marL="588645" marR="5080">
              <a:lnSpc>
                <a:spcPct val="100000"/>
              </a:lnSpc>
              <a:spcBef>
                <a:spcPts val="105"/>
              </a:spcBef>
            </a:pPr>
            <a:r>
              <a:rPr sz="3400" dirty="0"/>
              <a:t>How</a:t>
            </a:r>
            <a:r>
              <a:rPr sz="3400" spc="-45" dirty="0"/>
              <a:t> </a:t>
            </a:r>
            <a:r>
              <a:rPr sz="3400" dirty="0"/>
              <a:t>do</a:t>
            </a:r>
            <a:r>
              <a:rPr sz="3400" spc="-5" dirty="0"/>
              <a:t> </a:t>
            </a:r>
            <a:r>
              <a:rPr sz="3400" dirty="0"/>
              <a:t>we</a:t>
            </a:r>
            <a:r>
              <a:rPr sz="3400" spc="-45" dirty="0"/>
              <a:t> </a:t>
            </a:r>
            <a:r>
              <a:rPr sz="3400" dirty="0"/>
              <a:t>achieve</a:t>
            </a:r>
            <a:r>
              <a:rPr sz="3400" spc="-25" dirty="0"/>
              <a:t> </a:t>
            </a:r>
            <a:r>
              <a:rPr sz="3400" dirty="0"/>
              <a:t>value</a:t>
            </a:r>
            <a:r>
              <a:rPr sz="3400" spc="-30" dirty="0"/>
              <a:t> </a:t>
            </a:r>
            <a:r>
              <a:rPr sz="3400" spc="-25" dirty="0"/>
              <a:t>for </a:t>
            </a:r>
            <a:r>
              <a:rPr sz="3400" spc="-10" dirty="0"/>
              <a:t>money?</a:t>
            </a:r>
            <a:endParaRPr sz="34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37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194052"/>
            <a:ext cx="7825740" cy="446024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480695" marR="741680" indent="-468630">
              <a:lnSpc>
                <a:spcPts val="3240"/>
              </a:lnSpc>
              <a:spcBef>
                <a:spcPts val="50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dirty="0">
                <a:latin typeface="Verdana"/>
                <a:cs typeface="Verdana"/>
              </a:rPr>
              <a:t>VFM</a:t>
            </a:r>
            <a:r>
              <a:rPr sz="3000" spc="-3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is</a:t>
            </a:r>
            <a:r>
              <a:rPr sz="3000" spc="-1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</a:t>
            </a:r>
            <a:r>
              <a:rPr sz="3000" spc="-3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critical</a:t>
            </a:r>
            <a:r>
              <a:rPr sz="3000" spc="5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measure</a:t>
            </a:r>
            <a:r>
              <a:rPr sz="3000" spc="-3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of</a:t>
            </a:r>
            <a:r>
              <a:rPr sz="3000" spc="-35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the 	</a:t>
            </a:r>
            <a:r>
              <a:rPr sz="3000" dirty="0">
                <a:latin typeface="Verdana"/>
                <a:cs typeface="Verdana"/>
              </a:rPr>
              <a:t>effectiveness</a:t>
            </a:r>
            <a:r>
              <a:rPr sz="3000" spc="-6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of</a:t>
            </a:r>
            <a:r>
              <a:rPr sz="3000" spc="-8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the</a:t>
            </a:r>
            <a:r>
              <a:rPr sz="3000" spc="-7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procurement 	</a:t>
            </a:r>
            <a:r>
              <a:rPr sz="3000" dirty="0">
                <a:latin typeface="Verdana"/>
                <a:cs typeface="Verdana"/>
              </a:rPr>
              <a:t>process</a:t>
            </a:r>
            <a:r>
              <a:rPr sz="3000" spc="-9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its</a:t>
            </a:r>
            <a:r>
              <a:rPr sz="3000" spc="-5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outputs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and</a:t>
            </a:r>
            <a:r>
              <a:rPr sz="3000" spc="-9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outcomes.</a:t>
            </a:r>
            <a:endParaRPr sz="3000">
              <a:latin typeface="Verdana"/>
              <a:cs typeface="Verdana"/>
            </a:endParaRPr>
          </a:p>
          <a:p>
            <a:pPr marL="480695" marR="721995" indent="-468630">
              <a:lnSpc>
                <a:spcPts val="324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dirty="0">
                <a:latin typeface="Verdana"/>
                <a:cs typeface="Verdana"/>
              </a:rPr>
              <a:t>Achieving</a:t>
            </a:r>
            <a:r>
              <a:rPr sz="3000" spc="-2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VFM</a:t>
            </a:r>
            <a:r>
              <a:rPr sz="3000" spc="-10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requires</a:t>
            </a:r>
            <a:r>
              <a:rPr sz="3000" spc="-7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</a:t>
            </a:r>
            <a:r>
              <a:rPr sz="3000" spc="-11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strategic 	</a:t>
            </a:r>
            <a:r>
              <a:rPr sz="3000" dirty="0">
                <a:latin typeface="Verdana"/>
                <a:cs typeface="Verdana"/>
              </a:rPr>
              <a:t>and</a:t>
            </a:r>
            <a:r>
              <a:rPr sz="3000" spc="-15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integrated</a:t>
            </a:r>
            <a:r>
              <a:rPr sz="3000" spc="-10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approach</a:t>
            </a:r>
            <a:r>
              <a:rPr sz="3000" spc="-155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to 	</a:t>
            </a:r>
            <a:r>
              <a:rPr sz="3000" spc="-10" dirty="0">
                <a:latin typeface="Verdana"/>
                <a:cs typeface="Verdana"/>
              </a:rPr>
              <a:t>procurement</a:t>
            </a:r>
            <a:endParaRPr sz="3000">
              <a:latin typeface="Verdana"/>
              <a:cs typeface="Verdana"/>
            </a:endParaRPr>
          </a:p>
          <a:p>
            <a:pPr marL="480695" marR="5080" indent="-468630">
              <a:lnSpc>
                <a:spcPts val="324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dirty="0">
                <a:latin typeface="Verdana"/>
                <a:cs typeface="Verdana"/>
              </a:rPr>
              <a:t>This</a:t>
            </a:r>
            <a:r>
              <a:rPr sz="3000" spc="-15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has</a:t>
            </a:r>
            <a:r>
              <a:rPr sz="3000" spc="-15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significant</a:t>
            </a:r>
            <a:r>
              <a:rPr sz="3000" spc="-9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organizational</a:t>
            </a:r>
            <a:r>
              <a:rPr sz="3000" spc="-90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and 	</a:t>
            </a:r>
            <a:r>
              <a:rPr sz="3000" dirty="0">
                <a:latin typeface="Verdana"/>
                <a:cs typeface="Verdana"/>
              </a:rPr>
              <a:t>institutional</a:t>
            </a:r>
            <a:r>
              <a:rPr sz="3000" spc="-21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implications</a:t>
            </a:r>
            <a:endParaRPr sz="3000">
              <a:latin typeface="Verdana"/>
              <a:cs typeface="Verdana"/>
            </a:endParaRPr>
          </a:p>
          <a:p>
            <a:pPr marL="480695" marR="1636395" indent="-468630">
              <a:lnSpc>
                <a:spcPts val="324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dirty="0">
                <a:latin typeface="Verdana"/>
                <a:cs typeface="Verdana"/>
              </a:rPr>
              <a:t>There</a:t>
            </a:r>
            <a:r>
              <a:rPr sz="3000" spc="-3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are</a:t>
            </a:r>
            <a:r>
              <a:rPr sz="3000" spc="-2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also</a:t>
            </a:r>
            <a:r>
              <a:rPr sz="3000" spc="2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major</a:t>
            </a:r>
            <a:r>
              <a:rPr sz="3000" spc="-4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capacity 	</a:t>
            </a:r>
            <a:r>
              <a:rPr sz="3000" dirty="0">
                <a:latin typeface="Verdana"/>
                <a:cs typeface="Verdana"/>
              </a:rPr>
              <a:t>building</a:t>
            </a:r>
            <a:r>
              <a:rPr sz="3000" spc="-114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implications</a:t>
            </a:r>
            <a:endParaRPr sz="3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509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What</a:t>
            </a:r>
            <a:r>
              <a:rPr spc="-8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spc="-10" dirty="0"/>
              <a:t>Accountability?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38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2087371"/>
            <a:ext cx="7720965" cy="3660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0695" marR="5080" indent="-46863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  <a:tab pos="4020820" algn="l"/>
              </a:tabLst>
            </a:pPr>
            <a:r>
              <a:rPr sz="3000" i="1" dirty="0">
                <a:latin typeface="Verdana"/>
                <a:cs typeface="Verdana"/>
              </a:rPr>
              <a:t>It</a:t>
            </a:r>
            <a:r>
              <a:rPr sz="3000" i="1" spc="-5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is</a:t>
            </a:r>
            <a:r>
              <a:rPr sz="3000" i="1" spc="-5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the</a:t>
            </a:r>
            <a:r>
              <a:rPr sz="3000" i="1" spc="-6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process</a:t>
            </a:r>
            <a:r>
              <a:rPr sz="3000" i="1" spc="-5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of</a:t>
            </a:r>
            <a:r>
              <a:rPr sz="3000" i="1" spc="-7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holding</a:t>
            </a:r>
            <a:r>
              <a:rPr sz="3000" i="1" spc="-35" dirty="0">
                <a:latin typeface="Verdana"/>
                <a:cs typeface="Verdana"/>
              </a:rPr>
              <a:t> </a:t>
            </a:r>
            <a:r>
              <a:rPr sz="3000" i="1" spc="-25" dirty="0">
                <a:latin typeface="Verdana"/>
                <a:cs typeface="Verdana"/>
              </a:rPr>
              <a:t>an 	</a:t>
            </a:r>
            <a:r>
              <a:rPr sz="3000" i="1" dirty="0">
                <a:latin typeface="Verdana"/>
                <a:cs typeface="Verdana"/>
              </a:rPr>
              <a:t>individual(s)</a:t>
            </a:r>
            <a:r>
              <a:rPr sz="3000" i="1" spc="-10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or</a:t>
            </a:r>
            <a:r>
              <a:rPr sz="3000" i="1" spc="-11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an</a:t>
            </a:r>
            <a:r>
              <a:rPr sz="3000" i="1" spc="-11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organization</a:t>
            </a:r>
            <a:r>
              <a:rPr sz="3000" i="1" spc="-110" dirty="0">
                <a:latin typeface="Verdana"/>
                <a:cs typeface="Verdana"/>
              </a:rPr>
              <a:t> </a:t>
            </a:r>
            <a:r>
              <a:rPr sz="3000" i="1" spc="-10" dirty="0">
                <a:latin typeface="Verdana"/>
                <a:cs typeface="Verdana"/>
              </a:rPr>
              <a:t>fully 	</a:t>
            </a:r>
            <a:r>
              <a:rPr sz="3000" i="1" dirty="0">
                <a:latin typeface="Verdana"/>
                <a:cs typeface="Verdana"/>
              </a:rPr>
              <a:t>responsible</a:t>
            </a:r>
            <a:r>
              <a:rPr sz="3000" i="1" spc="-8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for</a:t>
            </a:r>
            <a:r>
              <a:rPr sz="3000" i="1" spc="-85" dirty="0">
                <a:latin typeface="Verdana"/>
                <a:cs typeface="Verdana"/>
              </a:rPr>
              <a:t> </a:t>
            </a:r>
            <a:r>
              <a:rPr sz="3000" i="1" spc="-25" dirty="0">
                <a:latin typeface="Verdana"/>
                <a:cs typeface="Verdana"/>
              </a:rPr>
              <a:t>all</a:t>
            </a:r>
            <a:r>
              <a:rPr sz="3000" i="1" dirty="0">
                <a:latin typeface="Verdana"/>
                <a:cs typeface="Verdana"/>
              </a:rPr>
              <a:t>	aspects</a:t>
            </a:r>
            <a:r>
              <a:rPr sz="3000" i="1" spc="-6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of</a:t>
            </a:r>
            <a:r>
              <a:rPr sz="3000" i="1" spc="-75" dirty="0">
                <a:latin typeface="Verdana"/>
                <a:cs typeface="Verdana"/>
              </a:rPr>
              <a:t> </a:t>
            </a:r>
            <a:r>
              <a:rPr sz="3000" i="1" spc="-25" dirty="0">
                <a:latin typeface="Verdana"/>
                <a:cs typeface="Verdana"/>
              </a:rPr>
              <a:t>the 	</a:t>
            </a:r>
            <a:r>
              <a:rPr sz="3000" i="1" dirty="0">
                <a:latin typeface="Verdana"/>
                <a:cs typeface="Verdana"/>
              </a:rPr>
              <a:t>procurement</a:t>
            </a:r>
            <a:r>
              <a:rPr sz="3000" i="1" spc="-10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process</a:t>
            </a:r>
            <a:r>
              <a:rPr sz="3000" i="1" spc="-10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over</a:t>
            </a:r>
            <a:r>
              <a:rPr sz="3000" i="1" spc="-10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which</a:t>
            </a:r>
            <a:r>
              <a:rPr sz="3000" i="1" spc="-120" dirty="0">
                <a:latin typeface="Verdana"/>
                <a:cs typeface="Verdana"/>
              </a:rPr>
              <a:t> </a:t>
            </a:r>
            <a:r>
              <a:rPr sz="3000" i="1" spc="-20" dirty="0">
                <a:latin typeface="Verdana"/>
                <a:cs typeface="Verdana"/>
              </a:rPr>
              <a:t>they 	</a:t>
            </a:r>
            <a:r>
              <a:rPr sz="3000" i="1" dirty="0">
                <a:latin typeface="Verdana"/>
                <a:cs typeface="Verdana"/>
              </a:rPr>
              <a:t>exert</a:t>
            </a:r>
            <a:r>
              <a:rPr sz="3000" i="1" spc="-125" dirty="0">
                <a:latin typeface="Verdana"/>
                <a:cs typeface="Verdana"/>
              </a:rPr>
              <a:t> </a:t>
            </a:r>
            <a:r>
              <a:rPr sz="3000" i="1" spc="-10" dirty="0">
                <a:latin typeface="Verdana"/>
                <a:cs typeface="Verdana"/>
              </a:rPr>
              <a:t>authority.</a:t>
            </a:r>
            <a:endParaRPr sz="3000">
              <a:latin typeface="Verdana"/>
              <a:cs typeface="Verdana"/>
            </a:endParaRPr>
          </a:p>
          <a:p>
            <a:pPr marL="920750" marR="1871345" lvl="1" indent="-436245">
              <a:lnSpc>
                <a:spcPct val="100000"/>
              </a:lnSpc>
              <a:spcBef>
                <a:spcPts val="640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strengthens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the</a:t>
            </a:r>
            <a:r>
              <a:rPr sz="2600" spc="-1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perception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spc="-25" dirty="0">
                <a:latin typeface="Verdana"/>
                <a:cs typeface="Verdana"/>
              </a:rPr>
              <a:t>of </a:t>
            </a:r>
            <a:r>
              <a:rPr sz="2600" dirty="0">
                <a:latin typeface="Verdana"/>
                <a:cs typeface="Verdana"/>
              </a:rPr>
              <a:t>transparency</a:t>
            </a:r>
            <a:r>
              <a:rPr sz="2600" spc="-6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and</a:t>
            </a:r>
            <a:r>
              <a:rPr sz="2600" spc="-7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fairness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reduces</a:t>
            </a:r>
            <a:r>
              <a:rPr sz="2600" spc="-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the</a:t>
            </a:r>
            <a:r>
              <a:rPr sz="2600" spc="-6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incidence</a:t>
            </a:r>
            <a:r>
              <a:rPr sz="2600" spc="-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corruption.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4557" rIns="0" bIns="0" rtlCol="0">
            <a:spAutoFit/>
          </a:bodyPr>
          <a:lstStyle/>
          <a:p>
            <a:pPr marL="588645">
              <a:lnSpc>
                <a:spcPct val="100000"/>
              </a:lnSpc>
              <a:spcBef>
                <a:spcPts val="90"/>
              </a:spcBef>
            </a:pPr>
            <a:r>
              <a:rPr dirty="0"/>
              <a:t>What</a:t>
            </a:r>
            <a:r>
              <a:rPr spc="-8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spc="-10" dirty="0"/>
              <a:t>Competitiveness?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39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0695" marR="19685" indent="-46863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dirty="0"/>
              <a:t>Actively</a:t>
            </a:r>
            <a:r>
              <a:rPr spc="-30" dirty="0"/>
              <a:t> </a:t>
            </a:r>
            <a:r>
              <a:rPr dirty="0"/>
              <a:t>encouraging</a:t>
            </a:r>
            <a:r>
              <a:rPr spc="-40" dirty="0"/>
              <a:t> </a:t>
            </a:r>
            <a:r>
              <a:rPr dirty="0"/>
              <a:t>greater</a:t>
            </a:r>
            <a:r>
              <a:rPr spc="-65" dirty="0"/>
              <a:t> </a:t>
            </a:r>
            <a:r>
              <a:rPr spc="-10" dirty="0"/>
              <a:t>supplier 	</a:t>
            </a:r>
            <a:r>
              <a:rPr dirty="0"/>
              <a:t>participation</a:t>
            </a:r>
            <a:r>
              <a:rPr spc="-70" dirty="0"/>
              <a:t> </a:t>
            </a:r>
            <a:r>
              <a:rPr dirty="0"/>
              <a:t>in</a:t>
            </a:r>
            <a:r>
              <a:rPr spc="-90" dirty="0"/>
              <a:t> </a:t>
            </a:r>
            <a:r>
              <a:rPr dirty="0"/>
              <a:t>the</a:t>
            </a:r>
            <a:r>
              <a:rPr spc="-100" dirty="0"/>
              <a:t> </a:t>
            </a:r>
            <a:r>
              <a:rPr dirty="0"/>
              <a:t>bidding</a:t>
            </a:r>
            <a:r>
              <a:rPr spc="-90" dirty="0"/>
              <a:t> </a:t>
            </a:r>
            <a:r>
              <a:rPr spc="-10" dirty="0"/>
              <a:t>process 	</a:t>
            </a:r>
            <a:r>
              <a:rPr dirty="0"/>
              <a:t>through</a:t>
            </a:r>
            <a:r>
              <a:rPr spc="-145" dirty="0"/>
              <a:t> </a:t>
            </a:r>
            <a:r>
              <a:rPr dirty="0"/>
              <a:t>advertising,</a:t>
            </a:r>
            <a:r>
              <a:rPr spc="-170" dirty="0"/>
              <a:t> </a:t>
            </a:r>
            <a:r>
              <a:rPr spc="-10" dirty="0"/>
              <a:t>sourcing 	</a:t>
            </a:r>
            <a:r>
              <a:rPr dirty="0"/>
              <a:t>reviews,</a:t>
            </a:r>
            <a:r>
              <a:rPr spc="-90" dirty="0"/>
              <a:t> </a:t>
            </a:r>
            <a:r>
              <a:rPr spc="-30" dirty="0"/>
              <a:t>pre-</a:t>
            </a:r>
            <a:r>
              <a:rPr dirty="0"/>
              <a:t>qualifications</a:t>
            </a:r>
            <a:r>
              <a:rPr spc="-80" dirty="0"/>
              <a:t> </a:t>
            </a:r>
            <a:r>
              <a:rPr spc="-25" dirty="0"/>
              <a:t>etc</a:t>
            </a:r>
          </a:p>
          <a:p>
            <a:pPr marL="920750" lvl="1" indent="-435609">
              <a:lnSpc>
                <a:spcPct val="100000"/>
              </a:lnSpc>
              <a:spcBef>
                <a:spcPts val="640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potential</a:t>
            </a:r>
            <a:r>
              <a:rPr sz="2600" spc="-5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for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cost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savings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increases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the</a:t>
            </a:r>
            <a:r>
              <a:rPr sz="2600" spc="-10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potential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supplier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spc="-20" dirty="0">
                <a:latin typeface="Verdana"/>
                <a:cs typeface="Verdana"/>
              </a:rPr>
              <a:t>base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20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greater</a:t>
            </a:r>
            <a:r>
              <a:rPr sz="2600" spc="-6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awareness</a:t>
            </a:r>
            <a:r>
              <a:rPr sz="2600" spc="-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new</a:t>
            </a:r>
            <a:r>
              <a:rPr sz="2600" spc="-6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developments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2867" y="2239771"/>
            <a:ext cx="7343140" cy="276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0695" marR="174625" indent="-46863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dirty="0">
                <a:latin typeface="Verdana"/>
                <a:cs typeface="Verdana"/>
              </a:rPr>
              <a:t>Reservation</a:t>
            </a:r>
            <a:r>
              <a:rPr sz="3000" spc="-11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is</a:t>
            </a:r>
            <a:r>
              <a:rPr sz="3000" spc="-15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governed</a:t>
            </a:r>
            <a:r>
              <a:rPr sz="3000" spc="-170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by 	</a:t>
            </a:r>
            <a:r>
              <a:rPr sz="3000" dirty="0">
                <a:latin typeface="Verdana"/>
                <a:cs typeface="Verdana"/>
              </a:rPr>
              <a:t>constitutional</a:t>
            </a:r>
            <a:r>
              <a:rPr sz="3000" spc="-9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laws,</a:t>
            </a:r>
            <a:r>
              <a:rPr sz="3000" spc="-14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statutory</a:t>
            </a:r>
            <a:r>
              <a:rPr sz="3000" spc="-16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laws, 	</a:t>
            </a:r>
            <a:r>
              <a:rPr sz="3000" dirty="0">
                <a:latin typeface="Verdana"/>
                <a:cs typeface="Verdana"/>
              </a:rPr>
              <a:t>and</a:t>
            </a:r>
            <a:r>
              <a:rPr sz="3000" spc="-7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local</a:t>
            </a:r>
            <a:r>
              <a:rPr sz="3000" spc="-4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rules</a:t>
            </a:r>
            <a:r>
              <a:rPr sz="3000" spc="-4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and</a:t>
            </a:r>
            <a:r>
              <a:rPr sz="3000" spc="-7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regulations.</a:t>
            </a:r>
            <a:endParaRPr sz="3000">
              <a:latin typeface="Verdana"/>
              <a:cs typeface="Verdana"/>
            </a:endParaRPr>
          </a:p>
          <a:p>
            <a:pPr marL="481965" marR="5080">
              <a:lnSpc>
                <a:spcPct val="100000"/>
              </a:lnSpc>
            </a:pPr>
            <a:r>
              <a:rPr sz="3000" dirty="0">
                <a:latin typeface="Verdana"/>
                <a:cs typeface="Verdana"/>
              </a:rPr>
              <a:t>Reservation</a:t>
            </a:r>
            <a:r>
              <a:rPr sz="3000" spc="-12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policies</a:t>
            </a:r>
            <a:r>
              <a:rPr sz="3000" spc="-10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under</a:t>
            </a:r>
            <a:r>
              <a:rPr sz="3000" spc="-180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the </a:t>
            </a:r>
            <a:r>
              <a:rPr sz="3000" dirty="0">
                <a:latin typeface="Verdana"/>
                <a:cs typeface="Verdana"/>
              </a:rPr>
              <a:t>Constitution</a:t>
            </a:r>
            <a:r>
              <a:rPr sz="3000" spc="2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have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major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objective </a:t>
            </a:r>
            <a:r>
              <a:rPr sz="3000" dirty="0">
                <a:latin typeface="Verdana"/>
                <a:cs typeface="Verdana"/>
              </a:rPr>
              <a:t>of</a:t>
            </a:r>
            <a:r>
              <a:rPr sz="3000" spc="-9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ensuring</a:t>
            </a:r>
            <a:r>
              <a:rPr sz="3000" spc="-4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</a:t>
            </a:r>
            <a:r>
              <a:rPr sz="3000" spc="-9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"level"</a:t>
            </a:r>
            <a:r>
              <a:rPr sz="3000" spc="-1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playing</a:t>
            </a:r>
            <a:r>
              <a:rPr sz="3000" spc="-2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field.</a:t>
            </a:r>
            <a:endParaRPr sz="3000">
              <a:latin typeface="Verdana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4557" rIns="0" bIns="0" rtlCol="0">
            <a:spAutoFit/>
          </a:bodyPr>
          <a:lstStyle/>
          <a:p>
            <a:pPr marL="588645">
              <a:lnSpc>
                <a:spcPct val="100000"/>
              </a:lnSpc>
              <a:spcBef>
                <a:spcPts val="90"/>
              </a:spcBef>
            </a:pPr>
            <a:r>
              <a:rPr dirty="0"/>
              <a:t>What</a:t>
            </a:r>
            <a:r>
              <a:rPr spc="-8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spc="-10" dirty="0"/>
              <a:t>Fairness?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40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0695" marR="1010285" indent="-46863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  <a:tab pos="3843654" algn="l"/>
              </a:tabLst>
            </a:pPr>
            <a:r>
              <a:rPr dirty="0"/>
              <a:t>Showing</a:t>
            </a:r>
            <a:r>
              <a:rPr spc="-100" dirty="0"/>
              <a:t> </a:t>
            </a:r>
            <a:r>
              <a:rPr dirty="0"/>
              <a:t>consideration</a:t>
            </a:r>
            <a:r>
              <a:rPr spc="-100" dirty="0"/>
              <a:t> </a:t>
            </a:r>
            <a:r>
              <a:rPr spc="-25" dirty="0"/>
              <a:t>and 	</a:t>
            </a:r>
            <a:r>
              <a:rPr dirty="0"/>
              <a:t>impartiality</a:t>
            </a:r>
            <a:r>
              <a:rPr spc="-90" dirty="0"/>
              <a:t> </a:t>
            </a:r>
            <a:r>
              <a:rPr dirty="0"/>
              <a:t>in</a:t>
            </a:r>
            <a:r>
              <a:rPr spc="-85" dirty="0"/>
              <a:t> </a:t>
            </a:r>
            <a:r>
              <a:rPr spc="-25" dirty="0"/>
              <a:t>all</a:t>
            </a:r>
            <a:r>
              <a:rPr dirty="0"/>
              <a:t>	stages</a:t>
            </a:r>
            <a:r>
              <a:rPr spc="-15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spc="-25" dirty="0"/>
              <a:t>the 	</a:t>
            </a:r>
            <a:r>
              <a:rPr dirty="0"/>
              <a:t>procurement</a:t>
            </a:r>
            <a:r>
              <a:rPr spc="-120" dirty="0"/>
              <a:t> </a:t>
            </a:r>
            <a:r>
              <a:rPr dirty="0"/>
              <a:t>process,</a:t>
            </a:r>
            <a:r>
              <a:rPr spc="-130" dirty="0"/>
              <a:t> </a:t>
            </a:r>
            <a:r>
              <a:rPr spc="-10" dirty="0"/>
              <a:t>especially 	</a:t>
            </a:r>
            <a:r>
              <a:rPr dirty="0"/>
              <a:t>demonstrating</a:t>
            </a:r>
            <a:r>
              <a:rPr spc="-105" dirty="0"/>
              <a:t> </a:t>
            </a:r>
            <a:r>
              <a:rPr dirty="0"/>
              <a:t>equality</a:t>
            </a:r>
            <a:r>
              <a:rPr spc="-125" dirty="0"/>
              <a:t> </a:t>
            </a:r>
            <a:r>
              <a:rPr dirty="0"/>
              <a:t>in</a:t>
            </a:r>
            <a:r>
              <a:rPr spc="-110" dirty="0"/>
              <a:t> </a:t>
            </a:r>
            <a:r>
              <a:rPr spc="-25" dirty="0"/>
              <a:t>bid 	</a:t>
            </a:r>
            <a:r>
              <a:rPr spc="-10" dirty="0"/>
              <a:t>evaluations.</a:t>
            </a:r>
          </a:p>
          <a:p>
            <a:pPr marL="920750" lvl="1" indent="-435609">
              <a:lnSpc>
                <a:spcPct val="100000"/>
              </a:lnSpc>
              <a:spcBef>
                <a:spcPts val="640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development</a:t>
            </a:r>
            <a:r>
              <a:rPr sz="2600" spc="-6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12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mutual</a:t>
            </a:r>
            <a:r>
              <a:rPr sz="2600" spc="-9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trust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increases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the</a:t>
            </a:r>
            <a:r>
              <a:rPr sz="2600" spc="-10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potential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supplier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spc="-20" dirty="0">
                <a:latin typeface="Verdana"/>
                <a:cs typeface="Verdana"/>
              </a:rPr>
              <a:t>base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20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greater</a:t>
            </a:r>
            <a:r>
              <a:rPr sz="2600" spc="-6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awareness</a:t>
            </a:r>
            <a:r>
              <a:rPr sz="2600" spc="-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of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new</a:t>
            </a:r>
            <a:r>
              <a:rPr sz="2600" spc="-6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developments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2011" y="758444"/>
            <a:ext cx="4895215" cy="11830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dirty="0"/>
              <a:t>What</a:t>
            </a:r>
            <a:r>
              <a:rPr spc="-75" dirty="0"/>
              <a:t> </a:t>
            </a:r>
            <a:r>
              <a:rPr dirty="0"/>
              <a:t>is</a:t>
            </a:r>
            <a:r>
              <a:rPr spc="-30" dirty="0"/>
              <a:t> </a:t>
            </a:r>
            <a:r>
              <a:rPr dirty="0"/>
              <a:t>an</a:t>
            </a:r>
            <a:r>
              <a:rPr spc="-80" dirty="0"/>
              <a:t> </a:t>
            </a:r>
            <a:r>
              <a:rPr spc="-10" dirty="0"/>
              <a:t>Ethical Approach?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41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239771"/>
            <a:ext cx="7461250" cy="2825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0695" marR="5080" indent="-46863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i="1" dirty="0">
                <a:latin typeface="Verdana"/>
                <a:cs typeface="Verdana"/>
              </a:rPr>
              <a:t>Exemplary</a:t>
            </a:r>
            <a:r>
              <a:rPr sz="3000" i="1" spc="-10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approach</a:t>
            </a:r>
            <a:r>
              <a:rPr sz="3000" i="1" spc="-11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to</a:t>
            </a:r>
            <a:r>
              <a:rPr sz="3000" i="1" spc="-100" dirty="0">
                <a:latin typeface="Verdana"/>
                <a:cs typeface="Verdana"/>
              </a:rPr>
              <a:t> </a:t>
            </a:r>
            <a:r>
              <a:rPr sz="3000" i="1" spc="-25" dirty="0">
                <a:latin typeface="Verdana"/>
                <a:cs typeface="Verdana"/>
              </a:rPr>
              <a:t>all 	</a:t>
            </a:r>
            <a:r>
              <a:rPr sz="3000" i="1" dirty="0">
                <a:latin typeface="Verdana"/>
                <a:cs typeface="Verdana"/>
              </a:rPr>
              <a:t>procurement</a:t>
            </a:r>
            <a:r>
              <a:rPr sz="3000" i="1" spc="-14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process</a:t>
            </a:r>
            <a:r>
              <a:rPr sz="3000" i="1" spc="-135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that</a:t>
            </a:r>
            <a:r>
              <a:rPr sz="3000" i="1" spc="-14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cannot</a:t>
            </a:r>
            <a:r>
              <a:rPr sz="3000" i="1" spc="-135" dirty="0">
                <a:latin typeface="Verdana"/>
                <a:cs typeface="Verdana"/>
              </a:rPr>
              <a:t> </a:t>
            </a:r>
            <a:r>
              <a:rPr sz="3000" i="1" spc="-35" dirty="0">
                <a:latin typeface="Verdana"/>
                <a:cs typeface="Verdana"/>
              </a:rPr>
              <a:t>be 	</a:t>
            </a:r>
            <a:r>
              <a:rPr sz="3000" i="1" dirty="0">
                <a:latin typeface="Verdana"/>
                <a:cs typeface="Verdana"/>
              </a:rPr>
              <a:t>questioned</a:t>
            </a:r>
            <a:r>
              <a:rPr sz="3000" i="1" spc="-100" dirty="0">
                <a:latin typeface="Verdana"/>
                <a:cs typeface="Verdana"/>
              </a:rPr>
              <a:t> </a:t>
            </a:r>
            <a:r>
              <a:rPr sz="3000" i="1" dirty="0">
                <a:latin typeface="Verdana"/>
                <a:cs typeface="Verdana"/>
              </a:rPr>
              <a:t>or</a:t>
            </a:r>
            <a:r>
              <a:rPr sz="3000" i="1" spc="-105" dirty="0">
                <a:latin typeface="Verdana"/>
                <a:cs typeface="Verdana"/>
              </a:rPr>
              <a:t> </a:t>
            </a:r>
            <a:r>
              <a:rPr sz="3000" i="1" spc="-10" dirty="0">
                <a:latin typeface="Verdana"/>
                <a:cs typeface="Verdana"/>
              </a:rPr>
              <a:t>criticized</a:t>
            </a:r>
            <a:endParaRPr sz="30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40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Reduction</a:t>
            </a:r>
            <a:r>
              <a:rPr sz="2600" spc="-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in</a:t>
            </a:r>
            <a:r>
              <a:rPr sz="2600" spc="-10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corruption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  <a:tab pos="5488305" algn="l"/>
              </a:tabLst>
            </a:pPr>
            <a:r>
              <a:rPr sz="2600" dirty="0">
                <a:latin typeface="Verdana"/>
                <a:cs typeface="Verdana"/>
              </a:rPr>
              <a:t>Embodies</a:t>
            </a:r>
            <a:r>
              <a:rPr sz="2600" spc="-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all</a:t>
            </a:r>
            <a:r>
              <a:rPr sz="2600" spc="-11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procurement</a:t>
            </a:r>
            <a:r>
              <a:rPr sz="2600" dirty="0">
                <a:latin typeface="Verdana"/>
                <a:cs typeface="Verdana"/>
              </a:rPr>
              <a:t>	</a:t>
            </a:r>
            <a:r>
              <a:rPr sz="2600" spc="-10" dirty="0">
                <a:latin typeface="Verdana"/>
                <a:cs typeface="Verdana"/>
              </a:rPr>
              <a:t>principles</a:t>
            </a:r>
            <a:endParaRPr sz="2600">
              <a:latin typeface="Verdana"/>
              <a:cs typeface="Verdana"/>
            </a:endParaRPr>
          </a:p>
          <a:p>
            <a:pPr marL="920750" lvl="1" indent="-435609">
              <a:lnSpc>
                <a:spcPct val="100000"/>
              </a:lnSpc>
              <a:spcBef>
                <a:spcPts val="620"/>
              </a:spcBef>
              <a:buClr>
                <a:srgbClr val="CC0000"/>
              </a:buClr>
              <a:buFont typeface="Wingdings"/>
              <a:buChar char=""/>
              <a:tabLst>
                <a:tab pos="920750" algn="l"/>
              </a:tabLst>
            </a:pPr>
            <a:r>
              <a:rPr sz="2600" dirty="0">
                <a:latin typeface="Verdana"/>
                <a:cs typeface="Verdana"/>
              </a:rPr>
              <a:t>Enhanced</a:t>
            </a:r>
            <a:r>
              <a:rPr sz="2600" spc="-3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profile</a:t>
            </a:r>
            <a:r>
              <a:rPr sz="2600" spc="-10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for</a:t>
            </a:r>
            <a:r>
              <a:rPr sz="2600" spc="-95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procurement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96138" rIns="0" bIns="0" rtlCol="0">
            <a:spAutoFit/>
          </a:bodyPr>
          <a:lstStyle/>
          <a:p>
            <a:pPr marL="588645" marR="5080">
              <a:lnSpc>
                <a:spcPct val="100000"/>
              </a:lnSpc>
              <a:spcBef>
                <a:spcPts val="110"/>
              </a:spcBef>
            </a:pPr>
            <a:r>
              <a:rPr sz="2100" dirty="0"/>
              <a:t>What</a:t>
            </a:r>
            <a:r>
              <a:rPr sz="2100" spc="-20" dirty="0"/>
              <a:t> </a:t>
            </a:r>
            <a:r>
              <a:rPr sz="2100" dirty="0"/>
              <a:t>does</a:t>
            </a:r>
            <a:r>
              <a:rPr sz="2100" spc="-40" dirty="0"/>
              <a:t> </a:t>
            </a:r>
            <a:r>
              <a:rPr sz="2100" dirty="0"/>
              <a:t>the</a:t>
            </a:r>
            <a:r>
              <a:rPr sz="2100" spc="-30" dirty="0"/>
              <a:t> </a:t>
            </a:r>
            <a:r>
              <a:rPr sz="2100" dirty="0"/>
              <a:t>universal</a:t>
            </a:r>
            <a:r>
              <a:rPr sz="2100" spc="-75" dirty="0"/>
              <a:t> </a:t>
            </a:r>
            <a:r>
              <a:rPr sz="2100" dirty="0"/>
              <a:t>application</a:t>
            </a:r>
            <a:r>
              <a:rPr sz="2100" spc="-105" dirty="0"/>
              <a:t> </a:t>
            </a:r>
            <a:r>
              <a:rPr sz="2100" dirty="0"/>
              <a:t>of</a:t>
            </a:r>
            <a:r>
              <a:rPr sz="2100" spc="-40" dirty="0"/>
              <a:t> </a:t>
            </a:r>
            <a:r>
              <a:rPr sz="2100" spc="-10" dirty="0"/>
              <a:t>Procurement </a:t>
            </a:r>
            <a:r>
              <a:rPr sz="2100" dirty="0"/>
              <a:t>Principles</a:t>
            </a:r>
            <a:r>
              <a:rPr sz="2100" spc="-85" dirty="0"/>
              <a:t> </a:t>
            </a:r>
            <a:r>
              <a:rPr sz="2100" dirty="0"/>
              <a:t>lead</a:t>
            </a:r>
            <a:r>
              <a:rPr sz="2100" spc="-50" dirty="0"/>
              <a:t> </a:t>
            </a:r>
            <a:r>
              <a:rPr sz="2100" spc="-25" dirty="0"/>
              <a:t>to?</a:t>
            </a:r>
            <a:endParaRPr sz="21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42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239771"/>
            <a:ext cx="7834630" cy="3042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0695" marR="2360295" indent="-46863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dirty="0">
                <a:latin typeface="Verdana"/>
                <a:cs typeface="Verdana"/>
              </a:rPr>
              <a:t>increased</a:t>
            </a:r>
            <a:r>
              <a:rPr sz="3000" spc="-13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efficiency</a:t>
            </a:r>
            <a:r>
              <a:rPr sz="3000" spc="-10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in</a:t>
            </a:r>
            <a:r>
              <a:rPr sz="3000" spc="-135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the 	</a:t>
            </a:r>
            <a:r>
              <a:rPr sz="3000" dirty="0">
                <a:latin typeface="Verdana"/>
                <a:cs typeface="Verdana"/>
              </a:rPr>
              <a:t>procurement</a:t>
            </a:r>
            <a:r>
              <a:rPr sz="3000" spc="-26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function</a:t>
            </a:r>
            <a:endParaRPr sz="3000">
              <a:latin typeface="Verdana"/>
              <a:cs typeface="Verdana"/>
            </a:endParaRPr>
          </a:p>
          <a:p>
            <a:pPr marL="480695" marR="508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dirty="0">
                <a:latin typeface="Verdana"/>
                <a:cs typeface="Verdana"/>
              </a:rPr>
              <a:t>Procurement</a:t>
            </a:r>
            <a:r>
              <a:rPr sz="3000" spc="-14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operations</a:t>
            </a:r>
            <a:r>
              <a:rPr sz="3000" spc="-9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become</a:t>
            </a:r>
            <a:r>
              <a:rPr sz="3000" spc="-130" dirty="0">
                <a:latin typeface="Verdana"/>
                <a:cs typeface="Verdana"/>
              </a:rPr>
              <a:t> </a:t>
            </a:r>
            <a:r>
              <a:rPr sz="3000" spc="-20" dirty="0">
                <a:latin typeface="Verdana"/>
                <a:cs typeface="Verdana"/>
              </a:rPr>
              <a:t>more 	</a:t>
            </a:r>
            <a:r>
              <a:rPr sz="3000" spc="-10" dirty="0">
                <a:latin typeface="Verdana"/>
                <a:cs typeface="Verdana"/>
              </a:rPr>
              <a:t>effective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Enhanced</a:t>
            </a:r>
            <a:r>
              <a:rPr sz="3000" spc="-114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profile</a:t>
            </a:r>
            <a:r>
              <a:rPr sz="3000" spc="-6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for</a:t>
            </a:r>
            <a:r>
              <a:rPr sz="3000" spc="-12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procurement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Improved</a:t>
            </a:r>
            <a:r>
              <a:rPr sz="3000" spc="-15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achievement</a:t>
            </a:r>
            <a:r>
              <a:rPr sz="3000" spc="-13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of</a:t>
            </a:r>
            <a:r>
              <a:rPr sz="3000" spc="-15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objectives</a:t>
            </a:r>
            <a:endParaRPr sz="3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2011" y="1276604"/>
            <a:ext cx="7497445" cy="6673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10"/>
              </a:spcBef>
            </a:pPr>
            <a:r>
              <a:rPr sz="2100" dirty="0"/>
              <a:t>What</a:t>
            </a:r>
            <a:r>
              <a:rPr sz="2100" spc="-25" dirty="0"/>
              <a:t> </a:t>
            </a:r>
            <a:r>
              <a:rPr sz="2100" dirty="0"/>
              <a:t>is</a:t>
            </a:r>
            <a:r>
              <a:rPr sz="2100" spc="-35" dirty="0"/>
              <a:t> </a:t>
            </a:r>
            <a:r>
              <a:rPr sz="2100" dirty="0"/>
              <a:t>the impact</a:t>
            </a:r>
            <a:r>
              <a:rPr sz="2100" spc="-75" dirty="0"/>
              <a:t> </a:t>
            </a:r>
            <a:r>
              <a:rPr sz="2100" dirty="0"/>
              <a:t>of</a:t>
            </a:r>
            <a:r>
              <a:rPr sz="2100" spc="-40" dirty="0"/>
              <a:t> </a:t>
            </a:r>
            <a:r>
              <a:rPr sz="2100" dirty="0"/>
              <a:t>Efficiency</a:t>
            </a:r>
            <a:r>
              <a:rPr sz="2100" spc="-70" dirty="0"/>
              <a:t> </a:t>
            </a:r>
            <a:r>
              <a:rPr sz="2100" dirty="0"/>
              <a:t>and</a:t>
            </a:r>
            <a:r>
              <a:rPr sz="2100" spc="-50" dirty="0"/>
              <a:t> </a:t>
            </a:r>
            <a:r>
              <a:rPr sz="2100" spc="-10" dirty="0"/>
              <a:t>effectiveness </a:t>
            </a:r>
            <a:r>
              <a:rPr sz="2100" dirty="0"/>
              <a:t>in</a:t>
            </a:r>
            <a:r>
              <a:rPr sz="2100" spc="-20" dirty="0"/>
              <a:t> </a:t>
            </a:r>
            <a:r>
              <a:rPr sz="2100" spc="-10" dirty="0"/>
              <a:t>procurement?</a:t>
            </a:r>
            <a:endParaRPr sz="21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43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148331"/>
            <a:ext cx="7691120" cy="313436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481330" indent="-468630">
              <a:lnSpc>
                <a:spcPct val="100000"/>
              </a:lnSpc>
              <a:spcBef>
                <a:spcPts val="819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better</a:t>
            </a:r>
            <a:r>
              <a:rPr sz="3000" spc="-12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utilization</a:t>
            </a:r>
            <a:r>
              <a:rPr sz="3000" spc="-2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of</a:t>
            </a:r>
            <a:r>
              <a:rPr sz="3000" spc="-13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funding</a:t>
            </a:r>
            <a:endParaRPr sz="3000">
              <a:latin typeface="Verdana"/>
              <a:cs typeface="Verdana"/>
            </a:endParaRPr>
          </a:p>
          <a:p>
            <a:pPr marL="480695" marR="508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dirty="0">
                <a:latin typeface="Verdana"/>
                <a:cs typeface="Verdana"/>
              </a:rPr>
              <a:t>improved</a:t>
            </a:r>
            <a:r>
              <a:rPr sz="3000" spc="-14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achievement</a:t>
            </a:r>
            <a:r>
              <a:rPr sz="3000" spc="-12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of</a:t>
            </a:r>
            <a:r>
              <a:rPr sz="3000" spc="-16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objectives 	</a:t>
            </a:r>
            <a:r>
              <a:rPr sz="3000" dirty="0">
                <a:latin typeface="Verdana"/>
                <a:cs typeface="Verdana"/>
              </a:rPr>
              <a:t>(operational,</a:t>
            </a:r>
            <a:r>
              <a:rPr sz="3000" spc="-9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policy</a:t>
            </a:r>
            <a:r>
              <a:rPr sz="3000" spc="-10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and</a:t>
            </a:r>
            <a:r>
              <a:rPr sz="3000" spc="-16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organization)</a:t>
            </a:r>
            <a:endParaRPr sz="3000">
              <a:latin typeface="Verdana"/>
              <a:cs typeface="Verdana"/>
            </a:endParaRPr>
          </a:p>
          <a:p>
            <a:pPr marL="480695" marR="51435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dirty="0">
                <a:latin typeface="Verdana"/>
                <a:cs typeface="Verdana"/>
              </a:rPr>
              <a:t>Increased</a:t>
            </a:r>
            <a:r>
              <a:rPr sz="3000" spc="-13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attractiveness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to</a:t>
            </a:r>
            <a:r>
              <a:rPr sz="3000" spc="-12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private 	</a:t>
            </a:r>
            <a:r>
              <a:rPr sz="3000" dirty="0">
                <a:latin typeface="Verdana"/>
                <a:cs typeface="Verdana"/>
              </a:rPr>
              <a:t>sector</a:t>
            </a:r>
            <a:r>
              <a:rPr sz="3000" spc="-10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suppliers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Improved</a:t>
            </a:r>
            <a:r>
              <a:rPr sz="3000" spc="-15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achievement</a:t>
            </a:r>
            <a:r>
              <a:rPr sz="3000" spc="-13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of</a:t>
            </a:r>
            <a:r>
              <a:rPr sz="3000" spc="-15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objectives.</a:t>
            </a:r>
            <a:endParaRPr sz="3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9262" rIns="0" bIns="0" rtlCol="0">
            <a:spAutoFit/>
          </a:bodyPr>
          <a:lstStyle/>
          <a:p>
            <a:pPr marL="588645" marR="5080">
              <a:lnSpc>
                <a:spcPct val="100000"/>
              </a:lnSpc>
              <a:spcBef>
                <a:spcPts val="105"/>
              </a:spcBef>
            </a:pPr>
            <a:r>
              <a:rPr sz="3400" dirty="0"/>
              <a:t>The</a:t>
            </a:r>
            <a:r>
              <a:rPr sz="3400" spc="-30" dirty="0"/>
              <a:t> </a:t>
            </a:r>
            <a:r>
              <a:rPr sz="3400" dirty="0"/>
              <a:t>basic</a:t>
            </a:r>
            <a:r>
              <a:rPr sz="3400" spc="-35" dirty="0"/>
              <a:t> </a:t>
            </a:r>
            <a:r>
              <a:rPr sz="3400" dirty="0"/>
              <a:t>objectives</a:t>
            </a:r>
            <a:r>
              <a:rPr sz="3400" spc="-45" dirty="0"/>
              <a:t> </a:t>
            </a:r>
            <a:r>
              <a:rPr sz="3400" dirty="0"/>
              <a:t>for</a:t>
            </a:r>
            <a:r>
              <a:rPr sz="3400" spc="-25" dirty="0"/>
              <a:t> </a:t>
            </a:r>
            <a:r>
              <a:rPr sz="3400" spc="-20" dirty="0"/>
              <a:t>good </a:t>
            </a:r>
            <a:r>
              <a:rPr sz="3400" spc="-10" dirty="0"/>
              <a:t>procurement:</a:t>
            </a:r>
            <a:endParaRPr sz="34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44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575308" y="2242819"/>
            <a:ext cx="7302500" cy="3511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448309" marR="5080" indent="-436245">
              <a:lnSpc>
                <a:spcPct val="100000"/>
              </a:lnSpc>
              <a:spcBef>
                <a:spcPts val="90"/>
              </a:spcBef>
              <a:buClr>
                <a:srgbClr val="CC0000"/>
              </a:buClr>
              <a:buFont typeface="Wingdings"/>
              <a:buChar char=""/>
              <a:tabLst>
                <a:tab pos="448309" algn="l"/>
              </a:tabLst>
            </a:pPr>
            <a:r>
              <a:rPr sz="2600" dirty="0">
                <a:latin typeface="Verdana"/>
                <a:cs typeface="Verdana"/>
              </a:rPr>
              <a:t>Procure</a:t>
            </a:r>
            <a:r>
              <a:rPr sz="2600" spc="-6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the</a:t>
            </a:r>
            <a:r>
              <a:rPr sz="2600" spc="-7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RIGHT</a:t>
            </a:r>
            <a:r>
              <a:rPr sz="2600" spc="-8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QUALITY</a:t>
            </a:r>
            <a:r>
              <a:rPr sz="2600" spc="-6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goods, </a:t>
            </a:r>
            <a:r>
              <a:rPr sz="2600" dirty="0">
                <a:latin typeface="Verdana"/>
                <a:cs typeface="Verdana"/>
              </a:rPr>
              <a:t>works</a:t>
            </a:r>
            <a:r>
              <a:rPr sz="2600" spc="-6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or</a:t>
            </a:r>
            <a:r>
              <a:rPr sz="2600" spc="-7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services</a:t>
            </a:r>
            <a:r>
              <a:rPr sz="2600" spc="-5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from</a:t>
            </a:r>
            <a:r>
              <a:rPr sz="2600" spc="-7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</a:t>
            </a:r>
            <a:r>
              <a:rPr sz="2600" spc="-7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reliable</a:t>
            </a:r>
            <a:r>
              <a:rPr sz="2600" spc="-4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supplier</a:t>
            </a:r>
            <a:endParaRPr sz="2600">
              <a:latin typeface="Verdana"/>
              <a:cs typeface="Verdana"/>
            </a:endParaRPr>
          </a:p>
          <a:p>
            <a:pPr marL="448309" marR="473709" indent="-436245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"/>
              <a:tabLst>
                <a:tab pos="448309" algn="l"/>
              </a:tabLst>
            </a:pPr>
            <a:r>
              <a:rPr sz="2600" dirty="0">
                <a:latin typeface="Verdana"/>
                <a:cs typeface="Verdana"/>
              </a:rPr>
              <a:t>In</a:t>
            </a:r>
            <a:r>
              <a:rPr sz="2600" spc="-7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the</a:t>
            </a:r>
            <a:r>
              <a:rPr sz="2600" spc="-7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RIGHT</a:t>
            </a:r>
            <a:r>
              <a:rPr sz="2600" spc="-8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QUANTITY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ensuring</a:t>
            </a:r>
            <a:r>
              <a:rPr sz="2600" spc="-5" dirty="0">
                <a:latin typeface="Verdana"/>
                <a:cs typeface="Verdana"/>
              </a:rPr>
              <a:t> </a:t>
            </a:r>
            <a:r>
              <a:rPr sz="2600" spc="-20" dirty="0">
                <a:latin typeface="Verdana"/>
                <a:cs typeface="Verdana"/>
              </a:rPr>
              <a:t>cost </a:t>
            </a:r>
            <a:r>
              <a:rPr sz="2600" dirty="0">
                <a:latin typeface="Verdana"/>
                <a:cs typeface="Verdana"/>
              </a:rPr>
              <a:t>effectiveness</a:t>
            </a:r>
            <a:r>
              <a:rPr sz="2600" spc="-170" dirty="0">
                <a:latin typeface="Verdana"/>
                <a:cs typeface="Verdana"/>
              </a:rPr>
              <a:t> </a:t>
            </a:r>
            <a:r>
              <a:rPr sz="2600" spc="-20" dirty="0">
                <a:latin typeface="Verdana"/>
                <a:cs typeface="Verdana"/>
              </a:rPr>
              <a:t>and;</a:t>
            </a:r>
            <a:endParaRPr sz="2600">
              <a:latin typeface="Verdana"/>
              <a:cs typeface="Verdana"/>
            </a:endParaRPr>
          </a:p>
          <a:p>
            <a:pPr marL="448309" indent="-435609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"/>
              <a:tabLst>
                <a:tab pos="448309" algn="l"/>
              </a:tabLst>
            </a:pPr>
            <a:r>
              <a:rPr sz="2600" dirty="0">
                <a:latin typeface="Verdana"/>
                <a:cs typeface="Verdana"/>
              </a:rPr>
              <a:t>Delivery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at</a:t>
            </a:r>
            <a:r>
              <a:rPr sz="2600" spc="-5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the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RIGHT</a:t>
            </a:r>
            <a:r>
              <a:rPr sz="2600" spc="-6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TIME</a:t>
            </a:r>
            <a:r>
              <a:rPr sz="2600" spc="-55" dirty="0">
                <a:latin typeface="Verdana"/>
                <a:cs typeface="Verdana"/>
              </a:rPr>
              <a:t> </a:t>
            </a:r>
            <a:r>
              <a:rPr sz="2600" spc="-20" dirty="0">
                <a:latin typeface="Verdana"/>
                <a:cs typeface="Verdana"/>
              </a:rPr>
              <a:t>and;</a:t>
            </a:r>
            <a:endParaRPr sz="2600">
              <a:latin typeface="Verdana"/>
              <a:cs typeface="Verdana"/>
            </a:endParaRPr>
          </a:p>
          <a:p>
            <a:pPr marL="448309" indent="-435609">
              <a:lnSpc>
                <a:spcPct val="100000"/>
              </a:lnSpc>
              <a:spcBef>
                <a:spcPts val="625"/>
              </a:spcBef>
              <a:buClr>
                <a:srgbClr val="CC0000"/>
              </a:buClr>
              <a:buFont typeface="Wingdings"/>
              <a:buChar char=""/>
              <a:tabLst>
                <a:tab pos="448309" algn="l"/>
              </a:tabLst>
            </a:pPr>
            <a:r>
              <a:rPr sz="2600" dirty="0">
                <a:latin typeface="Verdana"/>
                <a:cs typeface="Verdana"/>
              </a:rPr>
              <a:t>Delivered</a:t>
            </a:r>
            <a:r>
              <a:rPr sz="2600" spc="-4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to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the</a:t>
            </a:r>
            <a:r>
              <a:rPr sz="2600" spc="-7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RIGHT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PLACE;</a:t>
            </a:r>
            <a:endParaRPr sz="2600">
              <a:latin typeface="Verdana"/>
              <a:cs typeface="Verdana"/>
            </a:endParaRPr>
          </a:p>
          <a:p>
            <a:pPr marL="448309" marR="23495" indent="-436245">
              <a:lnSpc>
                <a:spcPct val="100000"/>
              </a:lnSpc>
              <a:spcBef>
                <a:spcPts val="620"/>
              </a:spcBef>
              <a:buClr>
                <a:srgbClr val="CC0000"/>
              </a:buClr>
              <a:buFont typeface="Wingdings"/>
              <a:buChar char=""/>
              <a:tabLst>
                <a:tab pos="448309" algn="l"/>
              </a:tabLst>
            </a:pPr>
            <a:r>
              <a:rPr sz="2600" dirty="0">
                <a:latin typeface="Verdana"/>
                <a:cs typeface="Verdana"/>
              </a:rPr>
              <a:t>Paying</a:t>
            </a:r>
            <a:r>
              <a:rPr sz="2600" spc="-7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the</a:t>
            </a:r>
            <a:r>
              <a:rPr sz="2600" spc="-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RIGHT</a:t>
            </a:r>
            <a:r>
              <a:rPr sz="2600" spc="-80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PRICE</a:t>
            </a:r>
            <a:r>
              <a:rPr sz="2600" spc="-7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whilst</a:t>
            </a:r>
            <a:r>
              <a:rPr sz="2600" spc="-5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achieving </a:t>
            </a:r>
            <a:r>
              <a:rPr sz="2600" dirty="0">
                <a:latin typeface="Verdana"/>
                <a:cs typeface="Verdana"/>
              </a:rPr>
              <a:t>the</a:t>
            </a:r>
            <a:r>
              <a:rPr sz="2600" spc="-7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lowest</a:t>
            </a:r>
            <a:r>
              <a:rPr sz="2600" spc="-8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possible</a:t>
            </a:r>
            <a:r>
              <a:rPr sz="2600" spc="-45" dirty="0">
                <a:latin typeface="Verdana"/>
                <a:cs typeface="Verdana"/>
              </a:rPr>
              <a:t> </a:t>
            </a:r>
            <a:r>
              <a:rPr sz="2600" dirty="0">
                <a:latin typeface="Verdana"/>
                <a:cs typeface="Verdana"/>
              </a:rPr>
              <a:t>total</a:t>
            </a:r>
            <a:r>
              <a:rPr sz="2600" spc="-90" dirty="0">
                <a:latin typeface="Verdana"/>
                <a:cs typeface="Verdana"/>
              </a:rPr>
              <a:t> </a:t>
            </a:r>
            <a:r>
              <a:rPr sz="2600" spc="-10" dirty="0">
                <a:latin typeface="Verdana"/>
                <a:cs typeface="Verdana"/>
              </a:rPr>
              <a:t>cost.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5438" rIns="0" bIns="0" rtlCol="0">
            <a:spAutoFit/>
          </a:bodyPr>
          <a:lstStyle/>
          <a:p>
            <a:pPr marL="588645" marR="5080">
              <a:lnSpc>
                <a:spcPct val="100000"/>
              </a:lnSpc>
              <a:spcBef>
                <a:spcPts val="90"/>
              </a:spcBef>
            </a:pPr>
            <a:r>
              <a:rPr dirty="0"/>
              <a:t>Functions</a:t>
            </a:r>
            <a:r>
              <a:rPr spc="-90" dirty="0"/>
              <a:t> </a:t>
            </a:r>
            <a:r>
              <a:rPr dirty="0"/>
              <a:t>of</a:t>
            </a:r>
            <a:r>
              <a:rPr spc="-110" dirty="0"/>
              <a:t> </a:t>
            </a:r>
            <a:r>
              <a:rPr spc="-20" dirty="0"/>
              <a:t>User </a:t>
            </a:r>
            <a:r>
              <a:rPr spc="-10" dirty="0"/>
              <a:t>Department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45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148331"/>
            <a:ext cx="6881495" cy="276860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481330" indent="-468630">
              <a:lnSpc>
                <a:spcPct val="100000"/>
              </a:lnSpc>
              <a:spcBef>
                <a:spcPts val="819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Initiation</a:t>
            </a:r>
            <a:r>
              <a:rPr sz="3000" spc="-7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of</a:t>
            </a:r>
            <a:r>
              <a:rPr sz="3000" spc="-18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procurement</a:t>
            </a:r>
            <a:r>
              <a:rPr sz="3000" spc="-16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process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Propose</a:t>
            </a:r>
            <a:r>
              <a:rPr sz="3000" spc="-16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technical</a:t>
            </a:r>
            <a:r>
              <a:rPr sz="3000" spc="-9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specification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Participate</a:t>
            </a:r>
            <a:r>
              <a:rPr sz="3000" spc="-5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in</a:t>
            </a:r>
            <a:r>
              <a:rPr sz="3000" spc="-12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tender</a:t>
            </a:r>
            <a:r>
              <a:rPr sz="3000" spc="-13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evaluation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Preparing</a:t>
            </a:r>
            <a:r>
              <a:rPr sz="3000" spc="-13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procurement</a:t>
            </a:r>
            <a:r>
              <a:rPr sz="3000" spc="-204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plans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Contracts</a:t>
            </a:r>
            <a:r>
              <a:rPr sz="3000" spc="-13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management</a:t>
            </a:r>
            <a:endParaRPr sz="3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17423" rIns="0" bIns="0" rtlCol="0">
            <a:spAutoFit/>
          </a:bodyPr>
          <a:lstStyle/>
          <a:p>
            <a:pPr marL="588645">
              <a:lnSpc>
                <a:spcPct val="100000"/>
              </a:lnSpc>
              <a:spcBef>
                <a:spcPts val="105"/>
              </a:spcBef>
            </a:pPr>
            <a:r>
              <a:rPr sz="3400" dirty="0"/>
              <a:t>Functions</a:t>
            </a:r>
            <a:r>
              <a:rPr sz="3400" spc="-55" dirty="0"/>
              <a:t> </a:t>
            </a:r>
            <a:r>
              <a:rPr sz="3400" dirty="0"/>
              <a:t>of</a:t>
            </a:r>
            <a:r>
              <a:rPr sz="3400" spc="5" dirty="0"/>
              <a:t> </a:t>
            </a:r>
            <a:r>
              <a:rPr sz="3400" dirty="0"/>
              <a:t>Procurement</a:t>
            </a:r>
            <a:r>
              <a:rPr sz="3400" spc="-50" dirty="0"/>
              <a:t> </a:t>
            </a:r>
            <a:r>
              <a:rPr sz="3400" spc="-20" dirty="0"/>
              <a:t>Unit</a:t>
            </a:r>
            <a:endParaRPr sz="34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46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148331"/>
            <a:ext cx="6894195" cy="377444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481330" indent="-468630">
              <a:lnSpc>
                <a:spcPct val="100000"/>
              </a:lnSpc>
              <a:spcBef>
                <a:spcPts val="819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Managing</a:t>
            </a:r>
            <a:r>
              <a:rPr sz="3000" spc="-19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procurement</a:t>
            </a:r>
            <a:r>
              <a:rPr sz="3000" spc="-24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process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Supporting</a:t>
            </a:r>
            <a:r>
              <a:rPr sz="3000" spc="-7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the</a:t>
            </a:r>
            <a:r>
              <a:rPr sz="3000" spc="-13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tender</a:t>
            </a:r>
            <a:r>
              <a:rPr sz="3000" spc="-14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committee</a:t>
            </a:r>
            <a:endParaRPr sz="3000">
              <a:latin typeface="Verdana"/>
              <a:cs typeface="Verdana"/>
            </a:endParaRPr>
          </a:p>
          <a:p>
            <a:pPr marL="480695" marR="1673225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dirty="0">
                <a:latin typeface="Verdana"/>
                <a:cs typeface="Verdana"/>
              </a:rPr>
              <a:t>Advertising</a:t>
            </a:r>
            <a:r>
              <a:rPr sz="3000" spc="-21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procurement 	opportunities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Market</a:t>
            </a:r>
            <a:r>
              <a:rPr sz="3000" spc="-4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research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Preparing</a:t>
            </a:r>
            <a:r>
              <a:rPr sz="3000" spc="-4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bid</a:t>
            </a:r>
            <a:r>
              <a:rPr sz="3000" spc="-8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documents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Record</a:t>
            </a:r>
            <a:r>
              <a:rPr sz="3000" spc="-13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keeping</a:t>
            </a:r>
            <a:endParaRPr sz="3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17423" rIns="0" bIns="0" rtlCol="0">
            <a:spAutoFit/>
          </a:bodyPr>
          <a:lstStyle/>
          <a:p>
            <a:pPr marL="588645">
              <a:lnSpc>
                <a:spcPct val="100000"/>
              </a:lnSpc>
              <a:spcBef>
                <a:spcPts val="105"/>
              </a:spcBef>
            </a:pPr>
            <a:r>
              <a:rPr sz="3400" dirty="0"/>
              <a:t>Functions</a:t>
            </a:r>
            <a:r>
              <a:rPr sz="3400" spc="-65" dirty="0"/>
              <a:t> </a:t>
            </a:r>
            <a:r>
              <a:rPr sz="3400" dirty="0"/>
              <a:t>of</a:t>
            </a:r>
            <a:r>
              <a:rPr sz="3400" spc="-5" dirty="0"/>
              <a:t> </a:t>
            </a:r>
            <a:r>
              <a:rPr sz="3400" dirty="0"/>
              <a:t>Tender</a:t>
            </a:r>
            <a:r>
              <a:rPr sz="3400" spc="-35" dirty="0"/>
              <a:t> </a:t>
            </a:r>
            <a:r>
              <a:rPr sz="3400" spc="-10" dirty="0"/>
              <a:t>Committee</a:t>
            </a:r>
            <a:endParaRPr sz="34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47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148331"/>
            <a:ext cx="6609715" cy="267716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481330" indent="-468630">
              <a:lnSpc>
                <a:spcPct val="100000"/>
              </a:lnSpc>
              <a:spcBef>
                <a:spcPts val="819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Review</a:t>
            </a:r>
            <a:r>
              <a:rPr sz="3000" spc="-8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tender</a:t>
            </a:r>
            <a:r>
              <a:rPr sz="3000" spc="-10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documents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Award</a:t>
            </a:r>
            <a:r>
              <a:rPr sz="3000" spc="-2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contracts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Approve</a:t>
            </a:r>
            <a:r>
              <a:rPr sz="3000" spc="-130" dirty="0">
                <a:latin typeface="Verdana"/>
                <a:cs typeface="Verdana"/>
              </a:rPr>
              <a:t> </a:t>
            </a:r>
            <a:r>
              <a:rPr sz="3000" spc="-20" dirty="0">
                <a:latin typeface="Verdana"/>
                <a:cs typeface="Verdana"/>
              </a:rPr>
              <a:t>sale</a:t>
            </a:r>
            <a:endParaRPr sz="3000">
              <a:latin typeface="Verdana"/>
              <a:cs typeface="Verdana"/>
            </a:endParaRPr>
          </a:p>
          <a:p>
            <a:pPr marL="480695" marR="508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dirty="0">
                <a:latin typeface="Verdana"/>
                <a:cs typeface="Verdana"/>
              </a:rPr>
              <a:t>Ensure</a:t>
            </a:r>
            <a:r>
              <a:rPr sz="3000" spc="-8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compliance</a:t>
            </a:r>
            <a:r>
              <a:rPr sz="3000" spc="-2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with</a:t>
            </a:r>
            <a:r>
              <a:rPr sz="3000" spc="-4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Act</a:t>
            </a:r>
            <a:r>
              <a:rPr sz="3000" spc="-75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and 	</a:t>
            </a:r>
            <a:r>
              <a:rPr sz="3000" spc="-10" dirty="0">
                <a:latin typeface="Verdana"/>
                <a:cs typeface="Verdana"/>
              </a:rPr>
              <a:t>Regulations.</a:t>
            </a:r>
            <a:endParaRPr sz="3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17423" rIns="0" bIns="0" rtlCol="0">
            <a:spAutoFit/>
          </a:bodyPr>
          <a:lstStyle/>
          <a:p>
            <a:pPr marL="588645">
              <a:lnSpc>
                <a:spcPct val="100000"/>
              </a:lnSpc>
              <a:spcBef>
                <a:spcPts val="105"/>
              </a:spcBef>
            </a:pPr>
            <a:r>
              <a:rPr sz="3400" dirty="0"/>
              <a:t>Functions</a:t>
            </a:r>
            <a:r>
              <a:rPr sz="3400" spc="-80" dirty="0"/>
              <a:t> </a:t>
            </a:r>
            <a:r>
              <a:rPr sz="3400" dirty="0"/>
              <a:t>of</a:t>
            </a:r>
            <a:r>
              <a:rPr sz="3400" spc="-15" dirty="0"/>
              <a:t> </a:t>
            </a:r>
            <a:r>
              <a:rPr sz="3400" dirty="0"/>
              <a:t>Accounting</a:t>
            </a:r>
            <a:r>
              <a:rPr sz="3400" spc="-55" dirty="0"/>
              <a:t> </a:t>
            </a:r>
            <a:r>
              <a:rPr sz="3400" spc="-10" dirty="0"/>
              <a:t>Officer</a:t>
            </a:r>
            <a:endParaRPr sz="34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48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239771"/>
            <a:ext cx="7169784" cy="404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0695" marR="5080" indent="-46863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dirty="0">
                <a:latin typeface="Verdana"/>
                <a:cs typeface="Verdana"/>
              </a:rPr>
              <a:t>Establishing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tender</a:t>
            </a:r>
            <a:r>
              <a:rPr sz="3000" spc="-15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committee</a:t>
            </a:r>
            <a:r>
              <a:rPr sz="3000" spc="-155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and 	</a:t>
            </a:r>
            <a:r>
              <a:rPr sz="3000" dirty="0">
                <a:latin typeface="Verdana"/>
                <a:cs typeface="Verdana"/>
              </a:rPr>
              <a:t>procurement</a:t>
            </a:r>
            <a:r>
              <a:rPr sz="3000" spc="-260" dirty="0">
                <a:latin typeface="Verdana"/>
                <a:cs typeface="Verdana"/>
              </a:rPr>
              <a:t> </a:t>
            </a:r>
            <a:r>
              <a:rPr sz="3000" spc="-20" dirty="0">
                <a:latin typeface="Verdana"/>
                <a:cs typeface="Verdana"/>
              </a:rPr>
              <a:t>unit</a:t>
            </a:r>
            <a:endParaRPr sz="3000">
              <a:latin typeface="Verdana"/>
              <a:cs typeface="Verdana"/>
            </a:endParaRPr>
          </a:p>
          <a:p>
            <a:pPr marL="480695" marR="69469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spc="-10" dirty="0">
                <a:latin typeface="Verdana"/>
                <a:cs typeface="Verdana"/>
              </a:rPr>
              <a:t>Communicating</a:t>
            </a:r>
            <a:r>
              <a:rPr sz="3000" spc="-12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contract</a:t>
            </a:r>
            <a:r>
              <a:rPr sz="3000" spc="-18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award 	decision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Signing</a:t>
            </a:r>
            <a:r>
              <a:rPr sz="3000" spc="-11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contracts</a:t>
            </a:r>
            <a:endParaRPr sz="3000">
              <a:latin typeface="Verdana"/>
              <a:cs typeface="Verdana"/>
            </a:endParaRPr>
          </a:p>
          <a:p>
            <a:pPr marL="48133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</a:tabLst>
            </a:pPr>
            <a:r>
              <a:rPr sz="3000" dirty="0">
                <a:latin typeface="Verdana"/>
                <a:cs typeface="Verdana"/>
              </a:rPr>
              <a:t>Investigating</a:t>
            </a:r>
            <a:r>
              <a:rPr sz="3000" spc="-229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complaints</a:t>
            </a:r>
            <a:endParaRPr sz="3000">
              <a:latin typeface="Verdana"/>
              <a:cs typeface="Verdana"/>
            </a:endParaRPr>
          </a:p>
          <a:p>
            <a:pPr marL="480695" marR="531495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dirty="0">
                <a:latin typeface="Verdana"/>
                <a:cs typeface="Verdana"/>
              </a:rPr>
              <a:t>Ensuring</a:t>
            </a:r>
            <a:r>
              <a:rPr sz="3000" spc="-13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procurement</a:t>
            </a:r>
            <a:r>
              <a:rPr sz="3000" spc="-16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plans</a:t>
            </a:r>
            <a:r>
              <a:rPr sz="3000" spc="-150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are 	</a:t>
            </a:r>
            <a:r>
              <a:rPr sz="3000" spc="-10" dirty="0">
                <a:latin typeface="Verdana"/>
                <a:cs typeface="Verdana"/>
              </a:rPr>
              <a:t>approved.</a:t>
            </a:r>
            <a:endParaRPr sz="3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2867" y="956563"/>
            <a:ext cx="7540625" cy="58553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1590" marR="5080">
              <a:lnSpc>
                <a:spcPct val="100000"/>
              </a:lnSpc>
              <a:spcBef>
                <a:spcPts val="110"/>
              </a:spcBef>
            </a:pPr>
            <a:r>
              <a:rPr sz="2100" b="1" dirty="0">
                <a:latin typeface="Verdana"/>
                <a:cs typeface="Verdana"/>
              </a:rPr>
              <a:t>Challenges</a:t>
            </a:r>
            <a:r>
              <a:rPr sz="2100" b="1" spc="-80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facing</a:t>
            </a:r>
            <a:r>
              <a:rPr sz="2100" b="1" spc="-85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Kenyan</a:t>
            </a:r>
            <a:r>
              <a:rPr sz="2100" b="1" spc="-60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Public</a:t>
            </a:r>
            <a:r>
              <a:rPr sz="2100" b="1" spc="-75" dirty="0">
                <a:latin typeface="Verdana"/>
                <a:cs typeface="Verdana"/>
              </a:rPr>
              <a:t> </a:t>
            </a:r>
            <a:r>
              <a:rPr sz="2100" b="1" spc="-10" dirty="0">
                <a:latin typeface="Verdana"/>
                <a:cs typeface="Verdana"/>
              </a:rPr>
              <a:t>Procurement </a:t>
            </a:r>
            <a:r>
              <a:rPr sz="2100" b="1" dirty="0">
                <a:latin typeface="Verdana"/>
                <a:cs typeface="Verdana"/>
              </a:rPr>
              <a:t>System</a:t>
            </a:r>
            <a:r>
              <a:rPr sz="2100" b="1" spc="-50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–</a:t>
            </a:r>
            <a:r>
              <a:rPr sz="2100" b="1" spc="-40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Independent</a:t>
            </a:r>
            <a:r>
              <a:rPr sz="2100" b="1" spc="-75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Procurement</a:t>
            </a:r>
            <a:r>
              <a:rPr sz="2100" b="1" spc="-45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Review</a:t>
            </a:r>
            <a:r>
              <a:rPr sz="2100" b="1" spc="-55" dirty="0">
                <a:latin typeface="Verdana"/>
                <a:cs typeface="Verdana"/>
              </a:rPr>
              <a:t> </a:t>
            </a:r>
            <a:r>
              <a:rPr sz="2100" b="1" spc="-10" dirty="0">
                <a:latin typeface="Verdana"/>
                <a:cs typeface="Verdana"/>
              </a:rPr>
              <a:t>(IPR, 2005)</a:t>
            </a:r>
            <a:endParaRPr sz="21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228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100" dirty="0">
                <a:latin typeface="Verdana"/>
                <a:cs typeface="Verdana"/>
              </a:rPr>
              <a:t>Abuse</a:t>
            </a:r>
            <a:r>
              <a:rPr sz="2100" spc="-6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and</a:t>
            </a:r>
            <a:r>
              <a:rPr sz="2100" spc="-2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mismanagement</a:t>
            </a:r>
            <a:r>
              <a:rPr sz="2100" spc="-12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of</a:t>
            </a:r>
            <a:r>
              <a:rPr sz="2100" spc="-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contract</a:t>
            </a:r>
            <a:r>
              <a:rPr sz="2100" spc="-6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variations</a:t>
            </a:r>
            <a:endParaRPr sz="21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26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100" dirty="0">
                <a:latin typeface="Verdana"/>
                <a:cs typeface="Verdana"/>
              </a:rPr>
              <a:t>Lack</a:t>
            </a:r>
            <a:r>
              <a:rPr sz="2100" spc="-2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of</a:t>
            </a:r>
            <a:r>
              <a:rPr sz="2100" spc="-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effective</a:t>
            </a:r>
            <a:r>
              <a:rPr sz="2100" spc="-6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checks</a:t>
            </a:r>
            <a:r>
              <a:rPr sz="2100" spc="-2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and</a:t>
            </a:r>
            <a:r>
              <a:rPr sz="2100" spc="-2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balances</a:t>
            </a:r>
            <a:endParaRPr sz="21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24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100" dirty="0">
                <a:latin typeface="Verdana"/>
                <a:cs typeface="Verdana"/>
              </a:rPr>
              <a:t>Inappropriate</a:t>
            </a:r>
            <a:r>
              <a:rPr sz="2100" spc="-10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application</a:t>
            </a:r>
            <a:r>
              <a:rPr sz="2100" spc="-9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of</a:t>
            </a:r>
            <a:r>
              <a:rPr sz="2100" spc="-2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procurement</a:t>
            </a:r>
            <a:r>
              <a:rPr sz="2100" spc="-10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methods</a:t>
            </a:r>
            <a:endParaRPr sz="2100">
              <a:latin typeface="Verdana"/>
              <a:cs typeface="Verdana"/>
            </a:endParaRPr>
          </a:p>
          <a:p>
            <a:pPr marL="481965" marR="689610" indent="-469900">
              <a:lnSpc>
                <a:spcPts val="2260"/>
              </a:lnSpc>
              <a:spcBef>
                <a:spcPts val="55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100" dirty="0">
                <a:latin typeface="Verdana"/>
                <a:cs typeface="Verdana"/>
              </a:rPr>
              <a:t>Inappropriate</a:t>
            </a:r>
            <a:r>
              <a:rPr sz="2100" spc="-10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authorization</a:t>
            </a:r>
            <a:r>
              <a:rPr sz="2100" spc="-8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in</a:t>
            </a:r>
            <a:r>
              <a:rPr sz="2100" spc="-5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the</a:t>
            </a:r>
            <a:r>
              <a:rPr sz="2100" spc="-2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procurement process</a:t>
            </a:r>
            <a:endParaRPr sz="2100">
              <a:latin typeface="Verdana"/>
              <a:cs typeface="Verdana"/>
            </a:endParaRPr>
          </a:p>
          <a:p>
            <a:pPr marL="481965" marR="581025" indent="-469900">
              <a:lnSpc>
                <a:spcPts val="2260"/>
              </a:lnSpc>
              <a:spcBef>
                <a:spcPts val="5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100" dirty="0">
                <a:latin typeface="Verdana"/>
                <a:cs typeface="Verdana"/>
              </a:rPr>
              <a:t>Incomplete</a:t>
            </a:r>
            <a:r>
              <a:rPr sz="2100" spc="-8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evidence</a:t>
            </a:r>
            <a:r>
              <a:rPr sz="2100" spc="-7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of</a:t>
            </a:r>
            <a:r>
              <a:rPr sz="2100" spc="-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full</a:t>
            </a:r>
            <a:r>
              <a:rPr sz="2100" spc="-5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receipt</a:t>
            </a:r>
            <a:r>
              <a:rPr sz="2100" spc="-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of</a:t>
            </a:r>
            <a:r>
              <a:rPr sz="2100" spc="-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goods</a:t>
            </a:r>
            <a:r>
              <a:rPr sz="2100" spc="-40" dirty="0">
                <a:latin typeface="Verdana"/>
                <a:cs typeface="Verdana"/>
              </a:rPr>
              <a:t> </a:t>
            </a:r>
            <a:r>
              <a:rPr sz="2100" spc="-25" dirty="0">
                <a:latin typeface="Verdana"/>
                <a:cs typeface="Verdana"/>
              </a:rPr>
              <a:t>and </a:t>
            </a:r>
            <a:r>
              <a:rPr sz="2100" spc="-10" dirty="0">
                <a:latin typeface="Verdana"/>
                <a:cs typeface="Verdana"/>
              </a:rPr>
              <a:t>services</a:t>
            </a:r>
            <a:endParaRPr sz="21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229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100" dirty="0">
                <a:latin typeface="Verdana"/>
                <a:cs typeface="Verdana"/>
              </a:rPr>
              <a:t>Excessive</a:t>
            </a:r>
            <a:r>
              <a:rPr sz="2100" spc="-7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delays</a:t>
            </a:r>
            <a:r>
              <a:rPr sz="2100" spc="-5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in</a:t>
            </a:r>
            <a:r>
              <a:rPr sz="2100" spc="-1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the</a:t>
            </a:r>
            <a:r>
              <a:rPr sz="2100" spc="-4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procurement</a:t>
            </a:r>
            <a:r>
              <a:rPr sz="2100" spc="-8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process</a:t>
            </a:r>
            <a:endParaRPr sz="2100">
              <a:latin typeface="Verdana"/>
              <a:cs typeface="Verdana"/>
            </a:endParaRPr>
          </a:p>
          <a:p>
            <a:pPr marL="481965" marR="1456055" indent="-469900">
              <a:lnSpc>
                <a:spcPts val="2280"/>
              </a:lnSpc>
              <a:spcBef>
                <a:spcPts val="51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100" dirty="0">
                <a:latin typeface="Verdana"/>
                <a:cs typeface="Verdana"/>
              </a:rPr>
              <a:t>Embezzlement</a:t>
            </a:r>
            <a:r>
              <a:rPr sz="2100" spc="-1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under</a:t>
            </a:r>
            <a:r>
              <a:rPr sz="2100" spc="-6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pretext</a:t>
            </a:r>
            <a:r>
              <a:rPr sz="2100" spc="-7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of</a:t>
            </a:r>
            <a:r>
              <a:rPr sz="2100" spc="-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low</a:t>
            </a:r>
            <a:r>
              <a:rPr sz="2100" spc="-5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value procurement</a:t>
            </a:r>
            <a:endParaRPr sz="2100">
              <a:latin typeface="Verdana"/>
              <a:cs typeface="Verdana"/>
            </a:endParaRPr>
          </a:p>
          <a:p>
            <a:pPr marL="481965" marR="233045" indent="-469900">
              <a:lnSpc>
                <a:spcPts val="2280"/>
              </a:lnSpc>
              <a:spcBef>
                <a:spcPts val="48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100" dirty="0">
                <a:latin typeface="Verdana"/>
                <a:cs typeface="Verdana"/>
              </a:rPr>
              <a:t>Poor</a:t>
            </a:r>
            <a:r>
              <a:rPr sz="2100" spc="-6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filing</a:t>
            </a:r>
            <a:r>
              <a:rPr sz="2100" spc="-5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of</a:t>
            </a:r>
            <a:r>
              <a:rPr sz="2100" spc="-1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procurement</a:t>
            </a:r>
            <a:r>
              <a:rPr sz="2100" spc="-10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and</a:t>
            </a:r>
            <a:r>
              <a:rPr sz="2100" spc="-4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related</a:t>
            </a:r>
            <a:r>
              <a:rPr sz="2100" spc="-6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expenditure documentation</a:t>
            </a:r>
            <a:endParaRPr sz="2100">
              <a:latin typeface="Verdana"/>
              <a:cs typeface="Verdana"/>
            </a:endParaRPr>
          </a:p>
          <a:p>
            <a:pPr marL="481965" marR="60325" indent="-469900">
              <a:lnSpc>
                <a:spcPts val="2280"/>
              </a:lnSpc>
              <a:spcBef>
                <a:spcPts val="48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100" dirty="0">
                <a:latin typeface="Verdana"/>
                <a:cs typeface="Verdana"/>
              </a:rPr>
              <a:t>Inappropriate</a:t>
            </a:r>
            <a:r>
              <a:rPr sz="2100" spc="-7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use</a:t>
            </a:r>
            <a:r>
              <a:rPr sz="2100" spc="-1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of</a:t>
            </a:r>
            <a:r>
              <a:rPr sz="2100" spc="-1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arbitrary</a:t>
            </a:r>
            <a:r>
              <a:rPr sz="2100" spc="-8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compliance</a:t>
            </a:r>
            <a:r>
              <a:rPr sz="2100" spc="-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criteria</a:t>
            </a:r>
            <a:r>
              <a:rPr sz="2100" spc="-35" dirty="0">
                <a:latin typeface="Verdana"/>
                <a:cs typeface="Verdana"/>
              </a:rPr>
              <a:t> </a:t>
            </a:r>
            <a:r>
              <a:rPr sz="2100" spc="-25" dirty="0">
                <a:latin typeface="Verdana"/>
                <a:cs typeface="Verdana"/>
              </a:rPr>
              <a:t>to </a:t>
            </a:r>
            <a:r>
              <a:rPr sz="2100" dirty="0">
                <a:latin typeface="Verdana"/>
                <a:cs typeface="Verdana"/>
              </a:rPr>
              <a:t>eliminate</a:t>
            </a:r>
            <a:r>
              <a:rPr sz="2100" spc="-6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bidders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49</a:t>
            </a:fld>
            <a:endParaRPr spc="-2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5438" rIns="0" bIns="0" rtlCol="0">
            <a:spAutoFit/>
          </a:bodyPr>
          <a:lstStyle/>
          <a:p>
            <a:pPr marL="588645">
              <a:lnSpc>
                <a:spcPct val="100000"/>
              </a:lnSpc>
              <a:spcBef>
                <a:spcPts val="90"/>
              </a:spcBef>
            </a:pPr>
            <a:r>
              <a:rPr dirty="0"/>
              <a:t>Preference</a:t>
            </a:r>
            <a:r>
              <a:rPr spc="-185" dirty="0"/>
              <a:t> </a:t>
            </a:r>
            <a:r>
              <a:rPr dirty="0"/>
              <a:t>and</a:t>
            </a:r>
            <a:r>
              <a:rPr spc="-114" dirty="0"/>
              <a:t> </a:t>
            </a:r>
            <a:r>
              <a:rPr spc="-10" dirty="0"/>
              <a:t>Reservation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5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239771"/>
            <a:ext cx="714311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0695" marR="5080" indent="-46863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dirty="0">
                <a:latin typeface="Verdana"/>
                <a:cs typeface="Verdana"/>
              </a:rPr>
              <a:t>Shall</a:t>
            </a:r>
            <a:r>
              <a:rPr sz="3000" spc="-9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apply</a:t>
            </a:r>
            <a:r>
              <a:rPr sz="3000" spc="-10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when</a:t>
            </a:r>
            <a:r>
              <a:rPr sz="3000" spc="-12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soliciting</a:t>
            </a:r>
            <a:r>
              <a:rPr sz="3000" spc="-3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tenders 	</a:t>
            </a:r>
            <a:r>
              <a:rPr sz="3000" spc="-20" dirty="0">
                <a:latin typeface="Verdana"/>
                <a:cs typeface="Verdana"/>
              </a:rPr>
              <a:t>from-</a:t>
            </a:r>
            <a:endParaRPr sz="30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2867" y="3154171"/>
            <a:ext cx="365125" cy="221996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9"/>
              </a:spcBef>
            </a:pPr>
            <a:r>
              <a:rPr sz="3000" spc="-50" dirty="0">
                <a:solidFill>
                  <a:srgbClr val="CC0000"/>
                </a:solidFill>
                <a:latin typeface="Wingdings"/>
                <a:cs typeface="Wingdings"/>
              </a:rPr>
              <a:t></a:t>
            </a:r>
            <a:endParaRPr sz="3000">
              <a:latin typeface="Wingdings"/>
              <a:cs typeface="Wingdings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3000" spc="-50" dirty="0">
                <a:solidFill>
                  <a:srgbClr val="CC0000"/>
                </a:solidFill>
                <a:latin typeface="Wingdings"/>
                <a:cs typeface="Wingdings"/>
              </a:rPr>
              <a:t></a:t>
            </a:r>
            <a:endParaRPr sz="3000">
              <a:latin typeface="Wingdings"/>
              <a:cs typeface="Wingdings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3000" spc="-50" dirty="0">
                <a:solidFill>
                  <a:srgbClr val="CC0000"/>
                </a:solidFill>
                <a:latin typeface="Wingdings"/>
                <a:cs typeface="Wingdings"/>
              </a:rPr>
              <a:t></a:t>
            </a:r>
            <a:endParaRPr sz="3000">
              <a:latin typeface="Wingdings"/>
              <a:cs typeface="Wingdings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3000" spc="-50" dirty="0">
                <a:solidFill>
                  <a:srgbClr val="CC0000"/>
                </a:solidFill>
                <a:latin typeface="Wingdings"/>
                <a:cs typeface="Wingdings"/>
              </a:rPr>
              <a:t></a:t>
            </a:r>
            <a:endParaRPr sz="3000">
              <a:latin typeface="Wingdings"/>
              <a:cs typeface="Wingding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72460" y="3154171"/>
            <a:ext cx="5238115" cy="221996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854075" indent="-841375">
              <a:lnSpc>
                <a:spcPct val="100000"/>
              </a:lnSpc>
              <a:spcBef>
                <a:spcPts val="819"/>
              </a:spcBef>
              <a:buAutoNum type="alphaLcParenBoth"/>
              <a:tabLst>
                <a:tab pos="854075" algn="l"/>
              </a:tabLst>
            </a:pPr>
            <a:r>
              <a:rPr sz="3000" dirty="0">
                <a:latin typeface="Verdana"/>
                <a:cs typeface="Verdana"/>
              </a:rPr>
              <a:t>small</a:t>
            </a:r>
            <a:r>
              <a:rPr sz="3000" spc="-3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enterprises;</a:t>
            </a:r>
            <a:endParaRPr sz="3000">
              <a:latin typeface="Verdana"/>
              <a:cs typeface="Verdana"/>
            </a:endParaRPr>
          </a:p>
          <a:p>
            <a:pPr marL="726440" indent="-713740">
              <a:lnSpc>
                <a:spcPct val="100000"/>
              </a:lnSpc>
              <a:spcBef>
                <a:spcPts val="720"/>
              </a:spcBef>
              <a:buAutoNum type="alphaLcParenBoth"/>
              <a:tabLst>
                <a:tab pos="726440" algn="l"/>
              </a:tabLst>
            </a:pPr>
            <a:r>
              <a:rPr sz="3000" dirty="0">
                <a:latin typeface="Verdana"/>
                <a:cs typeface="Verdana"/>
              </a:rPr>
              <a:t>micro</a:t>
            </a:r>
            <a:r>
              <a:rPr sz="3000" spc="-10" dirty="0">
                <a:latin typeface="Verdana"/>
                <a:cs typeface="Verdana"/>
              </a:rPr>
              <a:t> enterprises;</a:t>
            </a:r>
            <a:endParaRPr sz="3000">
              <a:latin typeface="Verdana"/>
              <a:cs typeface="Verdana"/>
            </a:endParaRPr>
          </a:p>
          <a:p>
            <a:pPr marL="822960" indent="-810260">
              <a:lnSpc>
                <a:spcPct val="100000"/>
              </a:lnSpc>
              <a:spcBef>
                <a:spcPts val="720"/>
              </a:spcBef>
              <a:buAutoNum type="alphaLcParenBoth"/>
              <a:tabLst>
                <a:tab pos="822960" algn="l"/>
              </a:tabLst>
            </a:pPr>
            <a:r>
              <a:rPr sz="3000" dirty="0">
                <a:latin typeface="Verdana"/>
                <a:cs typeface="Verdana"/>
              </a:rPr>
              <a:t>disadvantaged</a:t>
            </a:r>
            <a:r>
              <a:rPr sz="3000" spc="-24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groups;</a:t>
            </a:r>
            <a:endParaRPr sz="3000">
              <a:latin typeface="Verdana"/>
              <a:cs typeface="Verdana"/>
            </a:endParaRPr>
          </a:p>
          <a:p>
            <a:pPr marL="726440" indent="-713740">
              <a:lnSpc>
                <a:spcPct val="100000"/>
              </a:lnSpc>
              <a:spcBef>
                <a:spcPts val="720"/>
              </a:spcBef>
              <a:buAutoNum type="alphaLcParenBoth"/>
              <a:tabLst>
                <a:tab pos="726440" algn="l"/>
              </a:tabLst>
            </a:pPr>
            <a:r>
              <a:rPr sz="3000" dirty="0">
                <a:latin typeface="Verdana"/>
                <a:cs typeface="Verdana"/>
              </a:rPr>
              <a:t>citizen</a:t>
            </a:r>
            <a:r>
              <a:rPr sz="3000" spc="-10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contractors;</a:t>
            </a:r>
            <a:endParaRPr sz="3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4557" rIns="0" bIns="0" rtlCol="0">
            <a:spAutoFit/>
          </a:bodyPr>
          <a:lstStyle/>
          <a:p>
            <a:pPr marL="588645">
              <a:lnSpc>
                <a:spcPct val="100000"/>
              </a:lnSpc>
              <a:spcBef>
                <a:spcPts val="90"/>
              </a:spcBef>
            </a:pPr>
            <a:r>
              <a:rPr dirty="0"/>
              <a:t>Public</a:t>
            </a:r>
            <a:r>
              <a:rPr spc="-170" dirty="0"/>
              <a:t> </a:t>
            </a:r>
            <a:r>
              <a:rPr dirty="0"/>
              <a:t>Procurement</a:t>
            </a:r>
            <a:r>
              <a:rPr spc="-145" dirty="0"/>
              <a:t> </a:t>
            </a:r>
            <a:r>
              <a:rPr spc="-10" dirty="0"/>
              <a:t>Reforms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50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102867" y="2174544"/>
            <a:ext cx="7846695" cy="3484879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481965" indent="-469265">
              <a:lnSpc>
                <a:spcPct val="100000"/>
              </a:lnSpc>
              <a:spcBef>
                <a:spcPts val="36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100" dirty="0">
                <a:latin typeface="Verdana"/>
                <a:cs typeface="Verdana"/>
              </a:rPr>
              <a:t>Public</a:t>
            </a:r>
            <a:r>
              <a:rPr sz="2100" spc="-5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Procurement</a:t>
            </a:r>
            <a:r>
              <a:rPr sz="2100" spc="-9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and</a:t>
            </a:r>
            <a:r>
              <a:rPr sz="2100" spc="-4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Disposal</a:t>
            </a:r>
            <a:r>
              <a:rPr sz="2100" spc="-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Act,</a:t>
            </a:r>
            <a:r>
              <a:rPr sz="2100" spc="-30" dirty="0">
                <a:latin typeface="Verdana"/>
                <a:cs typeface="Verdana"/>
              </a:rPr>
              <a:t> </a:t>
            </a:r>
            <a:r>
              <a:rPr sz="2100" spc="-20" dirty="0">
                <a:latin typeface="Verdana"/>
                <a:cs typeface="Verdana"/>
              </a:rPr>
              <a:t>2005</a:t>
            </a:r>
            <a:endParaRPr sz="2100">
              <a:latin typeface="Verdana"/>
              <a:cs typeface="Verdana"/>
            </a:endParaRPr>
          </a:p>
          <a:p>
            <a:pPr marL="481965" marR="543560" indent="-469900">
              <a:lnSpc>
                <a:spcPts val="2260"/>
              </a:lnSpc>
              <a:spcBef>
                <a:spcPts val="55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100" dirty="0">
                <a:latin typeface="Verdana"/>
                <a:cs typeface="Verdana"/>
              </a:rPr>
              <a:t>Public</a:t>
            </a:r>
            <a:r>
              <a:rPr sz="2100" spc="-5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Procurement</a:t>
            </a:r>
            <a:r>
              <a:rPr sz="2100" spc="-9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and</a:t>
            </a:r>
            <a:r>
              <a:rPr sz="2100" spc="-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Disposal</a:t>
            </a:r>
            <a:r>
              <a:rPr sz="2100" spc="-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Regulations</a:t>
            </a:r>
            <a:r>
              <a:rPr sz="2100" spc="-75" dirty="0">
                <a:latin typeface="Verdana"/>
                <a:cs typeface="Verdana"/>
              </a:rPr>
              <a:t> </a:t>
            </a:r>
            <a:r>
              <a:rPr sz="2100" spc="-20" dirty="0">
                <a:latin typeface="Verdana"/>
                <a:cs typeface="Verdana"/>
              </a:rPr>
              <a:t>2005 </a:t>
            </a:r>
            <a:r>
              <a:rPr sz="2100" spc="-10" dirty="0">
                <a:latin typeface="Verdana"/>
                <a:cs typeface="Verdana"/>
              </a:rPr>
              <a:t>(draft)</a:t>
            </a:r>
            <a:endParaRPr sz="21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229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100" dirty="0">
                <a:latin typeface="Verdana"/>
                <a:cs typeface="Verdana"/>
              </a:rPr>
              <a:t>IPR</a:t>
            </a:r>
            <a:r>
              <a:rPr sz="2100" spc="-30" dirty="0">
                <a:latin typeface="Verdana"/>
                <a:cs typeface="Verdana"/>
              </a:rPr>
              <a:t> </a:t>
            </a:r>
            <a:r>
              <a:rPr sz="2100" spc="-20" dirty="0">
                <a:latin typeface="Verdana"/>
                <a:cs typeface="Verdana"/>
              </a:rPr>
              <a:t>2005</a:t>
            </a:r>
            <a:endParaRPr sz="21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24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  <a:tab pos="1874520" algn="l"/>
              </a:tabLst>
            </a:pPr>
            <a:r>
              <a:rPr sz="2100" spc="-10" dirty="0">
                <a:latin typeface="Verdana"/>
                <a:cs typeface="Verdana"/>
              </a:rPr>
              <a:t>Strategic</a:t>
            </a:r>
            <a:r>
              <a:rPr sz="2100" dirty="0">
                <a:latin typeface="Verdana"/>
                <a:cs typeface="Verdana"/>
              </a:rPr>
              <a:t>	plan </a:t>
            </a:r>
            <a:r>
              <a:rPr sz="2100" spc="-10" dirty="0">
                <a:latin typeface="Verdana"/>
                <a:cs typeface="Verdana"/>
              </a:rPr>
              <a:t>2005-</a:t>
            </a:r>
            <a:r>
              <a:rPr sz="2100" spc="-20" dirty="0">
                <a:latin typeface="Verdana"/>
                <a:cs typeface="Verdana"/>
              </a:rPr>
              <a:t>2010</a:t>
            </a:r>
            <a:endParaRPr sz="21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26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100" dirty="0">
                <a:latin typeface="Verdana"/>
                <a:cs typeface="Verdana"/>
              </a:rPr>
              <a:t>Public</a:t>
            </a:r>
            <a:r>
              <a:rPr sz="2100" spc="-3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Private</a:t>
            </a:r>
            <a:r>
              <a:rPr sz="2100" spc="-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Partnership</a:t>
            </a:r>
            <a:r>
              <a:rPr sz="2100" spc="-6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(PPP),</a:t>
            </a:r>
            <a:r>
              <a:rPr sz="2100" spc="-7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regulatory</a:t>
            </a:r>
            <a:r>
              <a:rPr sz="2100" spc="-6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framework</a:t>
            </a:r>
            <a:endParaRPr sz="21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24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100" dirty="0">
                <a:latin typeface="Verdana"/>
                <a:cs typeface="Verdana"/>
              </a:rPr>
              <a:t>New</a:t>
            </a:r>
            <a:r>
              <a:rPr sz="2100" spc="-4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standard</a:t>
            </a:r>
            <a:r>
              <a:rPr sz="2100" spc="-9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bidding</a:t>
            </a:r>
            <a:r>
              <a:rPr sz="2100" spc="-2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documents</a:t>
            </a:r>
            <a:endParaRPr sz="21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26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100" dirty="0">
                <a:latin typeface="Verdana"/>
                <a:cs typeface="Verdana"/>
              </a:rPr>
              <a:t>Information</a:t>
            </a:r>
            <a:r>
              <a:rPr sz="2100" spc="-12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education</a:t>
            </a:r>
            <a:r>
              <a:rPr sz="2100" spc="-7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and</a:t>
            </a:r>
            <a:r>
              <a:rPr sz="2100" spc="-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communication,</a:t>
            </a:r>
            <a:r>
              <a:rPr sz="2100" spc="-12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strategy</a:t>
            </a:r>
            <a:endParaRPr sz="21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24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100" dirty="0">
                <a:latin typeface="Verdana"/>
                <a:cs typeface="Verdana"/>
              </a:rPr>
              <a:t>Procedure</a:t>
            </a:r>
            <a:r>
              <a:rPr sz="2100" spc="-10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manual</a:t>
            </a:r>
            <a:r>
              <a:rPr sz="2100" spc="-4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for</a:t>
            </a:r>
            <a:r>
              <a:rPr sz="2100" spc="-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central</a:t>
            </a:r>
            <a:r>
              <a:rPr sz="2100" spc="-7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Government</a:t>
            </a:r>
            <a:r>
              <a:rPr sz="2100" spc="-9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institutions</a:t>
            </a:r>
            <a:endParaRPr sz="2100">
              <a:latin typeface="Verdana"/>
              <a:cs typeface="Verdana"/>
            </a:endParaRPr>
          </a:p>
          <a:p>
            <a:pPr marL="481965" indent="-469265">
              <a:lnSpc>
                <a:spcPct val="100000"/>
              </a:lnSpc>
              <a:spcBef>
                <a:spcPts val="26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2100" dirty="0">
                <a:latin typeface="Verdana"/>
                <a:cs typeface="Verdana"/>
              </a:rPr>
              <a:t>Millennium</a:t>
            </a:r>
            <a:r>
              <a:rPr sz="2100" spc="-10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challenge</a:t>
            </a:r>
            <a:r>
              <a:rPr sz="2100" spc="-8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threshold</a:t>
            </a:r>
            <a:r>
              <a:rPr sz="2100" spc="-9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concept</a:t>
            </a:r>
            <a:r>
              <a:rPr sz="2100" spc="-5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paper</a:t>
            </a:r>
            <a:endParaRPr sz="21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2867" y="2148331"/>
            <a:ext cx="7418705" cy="203708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615950" indent="-603250">
              <a:lnSpc>
                <a:spcPct val="100000"/>
              </a:lnSpc>
              <a:spcBef>
                <a:spcPts val="819"/>
              </a:spcBef>
              <a:buClr>
                <a:srgbClr val="CC0000"/>
              </a:buClr>
              <a:buFont typeface="Wingdings"/>
              <a:buChar char=""/>
              <a:tabLst>
                <a:tab pos="615950" algn="l"/>
                <a:tab pos="1454150" algn="l"/>
              </a:tabLst>
            </a:pPr>
            <a:r>
              <a:rPr sz="3000" spc="-25" dirty="0">
                <a:latin typeface="Verdana"/>
                <a:cs typeface="Verdana"/>
              </a:rPr>
              <a:t>(e)</a:t>
            </a:r>
            <a:r>
              <a:rPr sz="3000" dirty="0">
                <a:latin typeface="Verdana"/>
                <a:cs typeface="Verdana"/>
              </a:rPr>
              <a:t>	local</a:t>
            </a:r>
            <a:r>
              <a:rPr sz="3000" spc="-15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contractors;</a:t>
            </a:r>
            <a:r>
              <a:rPr sz="3000" spc="-185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or</a:t>
            </a:r>
            <a:endParaRPr sz="3000">
              <a:latin typeface="Verdana"/>
              <a:cs typeface="Verdana"/>
            </a:endParaRPr>
          </a:p>
          <a:p>
            <a:pPr marL="481965" marR="5080" indent="-469900">
              <a:lnSpc>
                <a:spcPct val="100000"/>
              </a:lnSpc>
              <a:spcBef>
                <a:spcPts val="720"/>
              </a:spcBef>
              <a:buFont typeface="Wingdings"/>
              <a:buChar char=""/>
              <a:tabLst>
                <a:tab pos="481965" algn="l"/>
                <a:tab pos="749935" algn="l"/>
                <a:tab pos="1496695" algn="l"/>
              </a:tabLst>
            </a:pPr>
            <a:r>
              <a:rPr sz="3000" dirty="0">
                <a:solidFill>
                  <a:srgbClr val="CC0000"/>
                </a:solidFill>
                <a:latin typeface="Times New Roman"/>
                <a:cs typeface="Times New Roman"/>
              </a:rPr>
              <a:t>	</a:t>
            </a:r>
            <a:r>
              <a:rPr sz="3000" spc="-25" dirty="0">
                <a:latin typeface="Verdana"/>
                <a:cs typeface="Verdana"/>
              </a:rPr>
              <a:t>(f)</a:t>
            </a:r>
            <a:r>
              <a:rPr sz="3000" dirty="0">
                <a:latin typeface="Verdana"/>
                <a:cs typeface="Verdana"/>
              </a:rPr>
              <a:t>	citizen</a:t>
            </a:r>
            <a:r>
              <a:rPr sz="3000" spc="-8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contractors</a:t>
            </a:r>
            <a:r>
              <a:rPr sz="3000" spc="-15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in</a:t>
            </a:r>
            <a:r>
              <a:rPr sz="3000" spc="-12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joint- </a:t>
            </a:r>
            <a:r>
              <a:rPr sz="3000" dirty="0">
                <a:latin typeface="Verdana"/>
                <a:cs typeface="Verdana"/>
              </a:rPr>
              <a:t>venture</a:t>
            </a:r>
            <a:r>
              <a:rPr sz="3000" spc="-3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or</a:t>
            </a:r>
            <a:r>
              <a:rPr sz="3000" spc="-45" dirty="0">
                <a:latin typeface="Verdana"/>
                <a:cs typeface="Verdana"/>
              </a:rPr>
              <a:t> </a:t>
            </a:r>
            <a:r>
              <a:rPr sz="3000" spc="-30" dirty="0">
                <a:latin typeface="Verdana"/>
                <a:cs typeface="Verdana"/>
              </a:rPr>
              <a:t>sub-</a:t>
            </a:r>
            <a:r>
              <a:rPr sz="3000" spc="-10" dirty="0">
                <a:latin typeface="Verdana"/>
                <a:cs typeface="Verdana"/>
              </a:rPr>
              <a:t>contracting </a:t>
            </a:r>
            <a:r>
              <a:rPr sz="3000" dirty="0">
                <a:latin typeface="Verdana"/>
                <a:cs typeface="Verdana"/>
              </a:rPr>
              <a:t>arrangements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with</a:t>
            </a:r>
            <a:r>
              <a:rPr sz="3000" spc="-2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foreign</a:t>
            </a:r>
            <a:r>
              <a:rPr sz="3000" spc="-2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suppliers</a:t>
            </a:r>
            <a:endParaRPr sz="3000">
              <a:latin typeface="Verdana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6</a:t>
            </a:fld>
            <a:endParaRPr spc="-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2867" y="2239771"/>
            <a:ext cx="7646670" cy="423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0695" marR="5080" indent="-46863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  <a:tab pos="2442845" algn="l"/>
                <a:tab pos="2788920" algn="l"/>
                <a:tab pos="3553460" algn="l"/>
                <a:tab pos="5504815" algn="l"/>
                <a:tab pos="5681980" algn="l"/>
              </a:tabLst>
            </a:pPr>
            <a:r>
              <a:rPr sz="3000" dirty="0">
                <a:latin typeface="Verdana"/>
                <a:cs typeface="Verdana"/>
              </a:rPr>
              <a:t>In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order</a:t>
            </a:r>
            <a:r>
              <a:rPr sz="3000" spc="-7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to</a:t>
            </a:r>
            <a:r>
              <a:rPr sz="3000" spc="-7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benefit,</a:t>
            </a:r>
            <a:r>
              <a:rPr sz="3000" spc="-2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the</a:t>
            </a:r>
            <a:r>
              <a:rPr sz="3000" spc="-7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target</a:t>
            </a:r>
            <a:r>
              <a:rPr sz="3000" spc="-6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groups 	</a:t>
            </a:r>
            <a:r>
              <a:rPr sz="3000" dirty="0">
                <a:latin typeface="Verdana"/>
                <a:cs typeface="Verdana"/>
              </a:rPr>
              <a:t>must</a:t>
            </a:r>
            <a:r>
              <a:rPr sz="3000" spc="-95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be</a:t>
            </a:r>
            <a:r>
              <a:rPr sz="3000" dirty="0">
                <a:latin typeface="Verdana"/>
                <a:cs typeface="Verdana"/>
              </a:rPr>
              <a:t>	registered</a:t>
            </a:r>
            <a:r>
              <a:rPr sz="3000" spc="-225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by</a:t>
            </a:r>
            <a:r>
              <a:rPr sz="3000" dirty="0">
                <a:latin typeface="Verdana"/>
                <a:cs typeface="Verdana"/>
              </a:rPr>
              <a:t>	</a:t>
            </a:r>
            <a:r>
              <a:rPr sz="3000" spc="-25" dirty="0">
                <a:latin typeface="Verdana"/>
                <a:cs typeface="Verdana"/>
              </a:rPr>
              <a:t>the 	</a:t>
            </a:r>
            <a:r>
              <a:rPr sz="3000" spc="-10" dirty="0">
                <a:latin typeface="Verdana"/>
                <a:cs typeface="Verdana"/>
              </a:rPr>
              <a:t>Ministry</a:t>
            </a:r>
            <a:r>
              <a:rPr sz="3000" dirty="0">
                <a:latin typeface="Verdana"/>
                <a:cs typeface="Verdana"/>
              </a:rPr>
              <a:t>		</a:t>
            </a:r>
            <a:r>
              <a:rPr sz="3000" spc="-25" dirty="0">
                <a:latin typeface="Verdana"/>
                <a:cs typeface="Verdana"/>
              </a:rPr>
              <a:t>of</a:t>
            </a:r>
            <a:r>
              <a:rPr sz="3000" dirty="0">
                <a:latin typeface="Verdana"/>
                <a:cs typeface="Verdana"/>
              </a:rPr>
              <a:t>	</a:t>
            </a:r>
            <a:r>
              <a:rPr sz="3000" spc="-10" dirty="0">
                <a:latin typeface="Verdana"/>
                <a:cs typeface="Verdana"/>
              </a:rPr>
              <a:t>Finance</a:t>
            </a:r>
            <a:r>
              <a:rPr sz="3000" dirty="0">
                <a:latin typeface="Verdana"/>
                <a:cs typeface="Verdana"/>
              </a:rPr>
              <a:t>		</a:t>
            </a:r>
            <a:r>
              <a:rPr sz="3000" spc="-10" dirty="0">
                <a:latin typeface="Verdana"/>
                <a:cs typeface="Verdana"/>
              </a:rPr>
              <a:t>under 	</a:t>
            </a:r>
            <a:r>
              <a:rPr sz="3000" b="1" dirty="0">
                <a:latin typeface="Verdana"/>
                <a:cs typeface="Verdana"/>
              </a:rPr>
              <a:t>regulation</a:t>
            </a:r>
            <a:r>
              <a:rPr sz="3000" b="1" spc="-55" dirty="0">
                <a:latin typeface="Verdana"/>
                <a:cs typeface="Verdana"/>
              </a:rPr>
              <a:t> </a:t>
            </a:r>
            <a:r>
              <a:rPr sz="3000" b="1" dirty="0">
                <a:latin typeface="Verdana"/>
                <a:cs typeface="Verdana"/>
              </a:rPr>
              <a:t>6.</a:t>
            </a:r>
            <a:r>
              <a:rPr sz="3000" b="1" spc="-7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and</a:t>
            </a:r>
            <a:r>
              <a:rPr sz="3000" spc="-5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will</a:t>
            </a:r>
            <a:r>
              <a:rPr sz="3000" spc="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enjoy</a:t>
            </a:r>
            <a:r>
              <a:rPr sz="3000" spc="-55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the 	</a:t>
            </a:r>
            <a:r>
              <a:rPr sz="3000" dirty="0">
                <a:latin typeface="Verdana"/>
                <a:cs typeface="Verdana"/>
              </a:rPr>
              <a:t>benefits for</a:t>
            </a:r>
            <a:r>
              <a:rPr sz="3000" spc="-8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</a:t>
            </a:r>
            <a:r>
              <a:rPr sz="3000" spc="-5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period</a:t>
            </a:r>
            <a:r>
              <a:rPr sz="3000" spc="-1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of</a:t>
            </a:r>
            <a:r>
              <a:rPr sz="3000" spc="-6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5</a:t>
            </a:r>
            <a:r>
              <a:rPr sz="3000" spc="-5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years</a:t>
            </a:r>
            <a:r>
              <a:rPr sz="3000" spc="-6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which 	</a:t>
            </a:r>
            <a:r>
              <a:rPr sz="3000" dirty="0">
                <a:latin typeface="Verdana"/>
                <a:cs typeface="Verdana"/>
              </a:rPr>
              <a:t>is</a:t>
            </a:r>
            <a:r>
              <a:rPr sz="3000" spc="-2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renewed</a:t>
            </a:r>
            <a:r>
              <a:rPr sz="3000" spc="-35" dirty="0">
                <a:latin typeface="Verdana"/>
                <a:cs typeface="Verdana"/>
              </a:rPr>
              <a:t> </a:t>
            </a:r>
            <a:r>
              <a:rPr sz="3000" spc="-20" dirty="0">
                <a:latin typeface="Verdana"/>
                <a:cs typeface="Verdana"/>
              </a:rPr>
              <a:t>once</a:t>
            </a:r>
            <a:endParaRPr sz="3000">
              <a:latin typeface="Verdana"/>
              <a:cs typeface="Verdana"/>
            </a:endParaRPr>
          </a:p>
          <a:p>
            <a:pPr marL="480695" marR="377825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  <a:tab pos="1493520" algn="l"/>
                <a:tab pos="2515235" algn="l"/>
                <a:tab pos="3459479" algn="l"/>
                <a:tab pos="4850130" algn="l"/>
                <a:tab pos="5614670" algn="l"/>
                <a:tab pos="6506209" algn="l"/>
              </a:tabLst>
            </a:pPr>
            <a:r>
              <a:rPr sz="3000" spc="-25" dirty="0">
                <a:latin typeface="Verdana"/>
                <a:cs typeface="Verdana"/>
              </a:rPr>
              <a:t>For</a:t>
            </a:r>
            <a:r>
              <a:rPr sz="3000" dirty="0">
                <a:latin typeface="Verdana"/>
                <a:cs typeface="Verdana"/>
              </a:rPr>
              <a:t>	</a:t>
            </a:r>
            <a:r>
              <a:rPr sz="3000" spc="-25" dirty="0">
                <a:latin typeface="Verdana"/>
                <a:cs typeface="Verdana"/>
              </a:rPr>
              <a:t>the</a:t>
            </a:r>
            <a:r>
              <a:rPr sz="3000" dirty="0">
                <a:latin typeface="Verdana"/>
                <a:cs typeface="Verdana"/>
              </a:rPr>
              <a:t>	</a:t>
            </a:r>
            <a:r>
              <a:rPr sz="3000" spc="-10" dirty="0">
                <a:latin typeface="Verdana"/>
                <a:cs typeface="Verdana"/>
              </a:rPr>
              <a:t>purpose</a:t>
            </a:r>
            <a:r>
              <a:rPr sz="3000" dirty="0">
                <a:latin typeface="Verdana"/>
                <a:cs typeface="Verdana"/>
              </a:rPr>
              <a:t>	</a:t>
            </a:r>
            <a:r>
              <a:rPr sz="3000" spc="-25" dirty="0">
                <a:latin typeface="Verdana"/>
                <a:cs typeface="Verdana"/>
              </a:rPr>
              <a:t>of</a:t>
            </a:r>
            <a:r>
              <a:rPr sz="3000" dirty="0">
                <a:latin typeface="Verdana"/>
                <a:cs typeface="Verdana"/>
              </a:rPr>
              <a:t>	</a:t>
            </a:r>
            <a:r>
              <a:rPr sz="3000" spc="-20" dirty="0">
                <a:latin typeface="Verdana"/>
                <a:cs typeface="Verdana"/>
              </a:rPr>
              <a:t>ensuring 	</a:t>
            </a:r>
            <a:r>
              <a:rPr sz="3000" spc="-10" dirty="0">
                <a:latin typeface="Verdana"/>
                <a:cs typeface="Verdana"/>
              </a:rPr>
              <a:t>maximum</a:t>
            </a:r>
            <a:r>
              <a:rPr sz="3000" dirty="0">
                <a:latin typeface="Verdana"/>
                <a:cs typeface="Verdana"/>
              </a:rPr>
              <a:t>		</a:t>
            </a:r>
            <a:r>
              <a:rPr sz="3000" spc="-10" dirty="0">
                <a:latin typeface="Verdana"/>
                <a:cs typeface="Verdana"/>
              </a:rPr>
              <a:t>participation</a:t>
            </a:r>
            <a:r>
              <a:rPr sz="3000" dirty="0">
                <a:latin typeface="Verdana"/>
                <a:cs typeface="Verdana"/>
              </a:rPr>
              <a:t>	</a:t>
            </a:r>
            <a:r>
              <a:rPr sz="3000" spc="-25" dirty="0">
                <a:latin typeface="Verdana"/>
                <a:cs typeface="Verdana"/>
              </a:rPr>
              <a:t>of 	</a:t>
            </a:r>
            <a:r>
              <a:rPr sz="3000" dirty="0">
                <a:latin typeface="Verdana"/>
                <a:cs typeface="Verdana"/>
              </a:rPr>
              <a:t>disadvantaged</a:t>
            </a:r>
            <a:r>
              <a:rPr sz="3000" spc="-24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groups,</a:t>
            </a:r>
            <a:endParaRPr sz="3000">
              <a:latin typeface="Verdana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7</a:t>
            </a:fld>
            <a:endParaRPr spc="-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2867" y="2239771"/>
            <a:ext cx="7580630" cy="423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0695" marR="5080" indent="-46863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  <a:tab pos="1266190" algn="l"/>
                <a:tab pos="3227070" algn="l"/>
                <a:tab pos="4394835" algn="l"/>
                <a:tab pos="5781040" algn="l"/>
                <a:tab pos="6470015" algn="l"/>
              </a:tabLst>
            </a:pPr>
            <a:r>
              <a:rPr sz="3000" dirty="0">
                <a:latin typeface="Verdana"/>
                <a:cs typeface="Verdana"/>
              </a:rPr>
              <a:t>small</a:t>
            </a:r>
            <a:r>
              <a:rPr sz="3000" spc="-8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and</a:t>
            </a:r>
            <a:r>
              <a:rPr sz="3000" spc="-10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micro-</a:t>
            </a:r>
            <a:r>
              <a:rPr sz="3000" dirty="0">
                <a:latin typeface="Verdana"/>
                <a:cs typeface="Verdana"/>
              </a:rPr>
              <a:t>enterprises</a:t>
            </a:r>
            <a:r>
              <a:rPr sz="3000" spc="-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in</a:t>
            </a:r>
            <a:r>
              <a:rPr sz="3000" spc="-80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public 	</a:t>
            </a:r>
            <a:r>
              <a:rPr sz="3000" dirty="0">
                <a:latin typeface="Verdana"/>
                <a:cs typeface="Verdana"/>
              </a:rPr>
              <a:t>procurement,</a:t>
            </a:r>
            <a:r>
              <a:rPr sz="3000" spc="-1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PE</a:t>
            </a:r>
            <a:r>
              <a:rPr sz="3000" spc="-1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may</a:t>
            </a:r>
            <a:r>
              <a:rPr sz="3000" spc="-4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unbundle 	</a:t>
            </a:r>
            <a:r>
              <a:rPr sz="3000" dirty="0">
                <a:latin typeface="Verdana"/>
                <a:cs typeface="Verdana"/>
              </a:rPr>
              <a:t>goods,</a:t>
            </a:r>
            <a:r>
              <a:rPr sz="3000" spc="-4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works</a:t>
            </a:r>
            <a:r>
              <a:rPr sz="3000" spc="-50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and</a:t>
            </a:r>
            <a:r>
              <a:rPr sz="3000" dirty="0">
                <a:latin typeface="Verdana"/>
                <a:cs typeface="Verdana"/>
              </a:rPr>
              <a:t>	</a:t>
            </a:r>
            <a:r>
              <a:rPr sz="3000" spc="-10" dirty="0">
                <a:latin typeface="Verdana"/>
                <a:cs typeface="Verdana"/>
              </a:rPr>
              <a:t>services</a:t>
            </a:r>
            <a:r>
              <a:rPr sz="3000" dirty="0">
                <a:latin typeface="Verdana"/>
                <a:cs typeface="Verdana"/>
              </a:rPr>
              <a:t>	</a:t>
            </a:r>
            <a:r>
              <a:rPr sz="3000" spc="-25" dirty="0">
                <a:latin typeface="Verdana"/>
                <a:cs typeface="Verdana"/>
              </a:rPr>
              <a:t>in 	</a:t>
            </a:r>
            <a:r>
              <a:rPr sz="3000" spc="-10" dirty="0">
                <a:latin typeface="Verdana"/>
                <a:cs typeface="Verdana"/>
              </a:rPr>
              <a:t>practicable</a:t>
            </a:r>
            <a:r>
              <a:rPr sz="3000" dirty="0">
                <a:latin typeface="Verdana"/>
                <a:cs typeface="Verdana"/>
              </a:rPr>
              <a:t>	</a:t>
            </a:r>
            <a:r>
              <a:rPr sz="3000" spc="-10" dirty="0">
                <a:latin typeface="Verdana"/>
                <a:cs typeface="Verdana"/>
              </a:rPr>
              <a:t>quantities</a:t>
            </a:r>
            <a:r>
              <a:rPr sz="3000" dirty="0">
                <a:latin typeface="Verdana"/>
                <a:cs typeface="Verdana"/>
              </a:rPr>
              <a:t>	</a:t>
            </a:r>
            <a:r>
              <a:rPr sz="3000" spc="-10" dirty="0">
                <a:latin typeface="Verdana"/>
                <a:cs typeface="Verdana"/>
              </a:rPr>
              <a:t>pursuant 	</a:t>
            </a:r>
            <a:r>
              <a:rPr sz="3000" spc="-25" dirty="0">
                <a:latin typeface="Verdana"/>
                <a:cs typeface="Verdana"/>
              </a:rPr>
              <a:t>to</a:t>
            </a:r>
            <a:r>
              <a:rPr sz="3000" dirty="0">
                <a:latin typeface="Verdana"/>
                <a:cs typeface="Verdana"/>
              </a:rPr>
              <a:t>	Section</a:t>
            </a:r>
            <a:r>
              <a:rPr sz="3000" spc="-3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31(7)</a:t>
            </a:r>
            <a:r>
              <a:rPr sz="3000" spc="-9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of</a:t>
            </a:r>
            <a:r>
              <a:rPr sz="3000" spc="-114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the</a:t>
            </a:r>
            <a:r>
              <a:rPr sz="3000" spc="-85" dirty="0">
                <a:latin typeface="Verdana"/>
                <a:cs typeface="Verdana"/>
              </a:rPr>
              <a:t> </a:t>
            </a:r>
            <a:r>
              <a:rPr sz="3000" spc="-20" dirty="0">
                <a:latin typeface="Verdana"/>
                <a:cs typeface="Verdana"/>
              </a:rPr>
              <a:t>Act.</a:t>
            </a:r>
            <a:endParaRPr sz="3000">
              <a:latin typeface="Verdana"/>
              <a:cs typeface="Verdana"/>
            </a:endParaRPr>
          </a:p>
          <a:p>
            <a:pPr marL="480695" marR="57531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  <a:tab pos="1987550" algn="l"/>
                <a:tab pos="3053080" algn="l"/>
                <a:tab pos="3465829" algn="l"/>
              </a:tabLst>
            </a:pPr>
            <a:r>
              <a:rPr sz="3000" spc="-10" dirty="0">
                <a:latin typeface="Verdana"/>
                <a:cs typeface="Verdana"/>
              </a:rPr>
              <a:t>Unbundled</a:t>
            </a:r>
            <a:r>
              <a:rPr sz="3000" dirty="0">
                <a:latin typeface="Verdana"/>
                <a:cs typeface="Verdana"/>
              </a:rPr>
              <a:t>		</a:t>
            </a:r>
            <a:r>
              <a:rPr sz="3000" spc="-10" dirty="0">
                <a:latin typeface="Verdana"/>
                <a:cs typeface="Verdana"/>
              </a:rPr>
              <a:t>procurement 	proceedings</a:t>
            </a:r>
            <a:r>
              <a:rPr sz="3000" dirty="0">
                <a:latin typeface="Verdana"/>
                <a:cs typeface="Verdana"/>
              </a:rPr>
              <a:t>	shall</a:t>
            </a:r>
            <a:r>
              <a:rPr sz="3000" spc="-7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be</a:t>
            </a:r>
            <a:r>
              <a:rPr sz="3000" spc="-11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restricted</a:t>
            </a:r>
            <a:r>
              <a:rPr sz="3000" spc="-40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to 	</a:t>
            </a:r>
            <a:r>
              <a:rPr sz="3000" dirty="0">
                <a:latin typeface="Verdana"/>
                <a:cs typeface="Verdana"/>
              </a:rPr>
              <a:t>disadvantaged</a:t>
            </a:r>
            <a:r>
              <a:rPr sz="3000" spc="-10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groups,</a:t>
            </a:r>
            <a:r>
              <a:rPr sz="3000" spc="-14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small</a:t>
            </a:r>
            <a:r>
              <a:rPr sz="3000" spc="-140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and 	</a:t>
            </a:r>
            <a:r>
              <a:rPr sz="3000" spc="-10" dirty="0">
                <a:latin typeface="Verdana"/>
                <a:cs typeface="Verdana"/>
              </a:rPr>
              <a:t>micro-</a:t>
            </a:r>
            <a:r>
              <a:rPr sz="3000" dirty="0">
                <a:latin typeface="Verdana"/>
                <a:cs typeface="Verdana"/>
              </a:rPr>
              <a:t>	</a:t>
            </a:r>
            <a:r>
              <a:rPr sz="3000" spc="-10" dirty="0">
                <a:latin typeface="Verdana"/>
                <a:cs typeface="Verdana"/>
              </a:rPr>
              <a:t>enterprises</a:t>
            </a:r>
            <a:endParaRPr sz="3000">
              <a:latin typeface="Verdana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8</a:t>
            </a:fld>
            <a:endParaRPr spc="-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2867" y="2239771"/>
            <a:ext cx="701294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0695" marR="5080" indent="-46863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  <a:tab pos="1398905" algn="l"/>
                <a:tab pos="3045460" algn="l"/>
                <a:tab pos="5257800" algn="l"/>
                <a:tab pos="6534784" algn="l"/>
              </a:tabLst>
            </a:pPr>
            <a:r>
              <a:rPr sz="3000" spc="-25" dirty="0">
                <a:latin typeface="Verdana"/>
                <a:cs typeface="Verdana"/>
              </a:rPr>
              <a:t>No</a:t>
            </a:r>
            <a:r>
              <a:rPr sz="3000" dirty="0">
                <a:latin typeface="Verdana"/>
                <a:cs typeface="Verdana"/>
              </a:rPr>
              <a:t>	</a:t>
            </a:r>
            <a:r>
              <a:rPr sz="3000" spc="-10" dirty="0">
                <a:latin typeface="Verdana"/>
                <a:cs typeface="Verdana"/>
              </a:rPr>
              <a:t>tender</a:t>
            </a:r>
            <a:r>
              <a:rPr sz="3000" dirty="0">
                <a:latin typeface="Verdana"/>
                <a:cs typeface="Verdana"/>
              </a:rPr>
              <a:t>	</a:t>
            </a:r>
            <a:r>
              <a:rPr sz="3000" spc="-10" dirty="0">
                <a:latin typeface="Verdana"/>
                <a:cs typeface="Verdana"/>
              </a:rPr>
              <a:t>securities</a:t>
            </a:r>
            <a:r>
              <a:rPr sz="3000" dirty="0">
                <a:latin typeface="Verdana"/>
                <a:cs typeface="Verdana"/>
              </a:rPr>
              <a:t>	</a:t>
            </a:r>
            <a:r>
              <a:rPr sz="3000" spc="-10" dirty="0">
                <a:latin typeface="Verdana"/>
                <a:cs typeface="Verdana"/>
              </a:rPr>
              <a:t>shall</a:t>
            </a:r>
            <a:r>
              <a:rPr sz="3000" dirty="0">
                <a:latin typeface="Verdana"/>
                <a:cs typeface="Verdana"/>
              </a:rPr>
              <a:t>	</a:t>
            </a:r>
            <a:r>
              <a:rPr sz="3000" spc="-25" dirty="0">
                <a:latin typeface="Verdana"/>
                <a:cs typeface="Verdana"/>
              </a:rPr>
              <a:t>be 	</a:t>
            </a:r>
            <a:r>
              <a:rPr sz="3000" spc="-10" dirty="0">
                <a:latin typeface="Verdana"/>
                <a:cs typeface="Verdana"/>
              </a:rPr>
              <a:t>required</a:t>
            </a:r>
            <a:endParaRPr sz="30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02867" y="3245611"/>
            <a:ext cx="570293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1330" indent="-46863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481330" algn="l"/>
                <a:tab pos="4982210" algn="l"/>
              </a:tabLst>
            </a:pPr>
            <a:r>
              <a:rPr sz="3000" dirty="0">
                <a:latin typeface="Verdana"/>
                <a:cs typeface="Verdana"/>
              </a:rPr>
              <a:t>Required</a:t>
            </a:r>
            <a:r>
              <a:rPr sz="3000" spc="-7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to</a:t>
            </a:r>
            <a:r>
              <a:rPr sz="3000" spc="-114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complete</a:t>
            </a:r>
            <a:r>
              <a:rPr sz="3000" dirty="0">
                <a:latin typeface="Verdana"/>
                <a:cs typeface="Verdana"/>
              </a:rPr>
              <a:t>	</a:t>
            </a:r>
            <a:r>
              <a:rPr sz="3000" spc="-25" dirty="0">
                <a:latin typeface="Verdana"/>
                <a:cs typeface="Verdana"/>
              </a:rPr>
              <a:t>and</a:t>
            </a:r>
            <a:endParaRPr sz="30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14051" y="3245611"/>
            <a:ext cx="80200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20" dirty="0">
                <a:latin typeface="Verdana"/>
                <a:cs typeface="Verdana"/>
              </a:rPr>
              <a:t>sign</a:t>
            </a:r>
            <a:endParaRPr sz="30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02867" y="3702811"/>
            <a:ext cx="7775575" cy="2860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1965" marR="839469">
              <a:lnSpc>
                <a:spcPct val="100000"/>
              </a:lnSpc>
              <a:spcBef>
                <a:spcPts val="100"/>
              </a:spcBef>
              <a:tabLst>
                <a:tab pos="1500505" algn="l"/>
              </a:tabLst>
            </a:pPr>
            <a:r>
              <a:rPr sz="3000" spc="-25" dirty="0">
                <a:latin typeface="Verdana"/>
                <a:cs typeface="Verdana"/>
              </a:rPr>
              <a:t>the</a:t>
            </a:r>
            <a:r>
              <a:rPr sz="3000" dirty="0">
                <a:latin typeface="Verdana"/>
                <a:cs typeface="Verdana"/>
              </a:rPr>
              <a:t>	Tender</a:t>
            </a:r>
            <a:r>
              <a:rPr sz="3000" spc="-10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Securing</a:t>
            </a:r>
            <a:r>
              <a:rPr sz="3000" spc="-7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Declaration </a:t>
            </a:r>
            <a:r>
              <a:rPr sz="3000" spc="-20" dirty="0">
                <a:latin typeface="Verdana"/>
                <a:cs typeface="Verdana"/>
              </a:rPr>
              <a:t>Form</a:t>
            </a:r>
            <a:endParaRPr sz="3000">
              <a:latin typeface="Verdana"/>
              <a:cs typeface="Verdana"/>
            </a:endParaRPr>
          </a:p>
          <a:p>
            <a:pPr marL="480695" marR="5080" indent="-468630">
              <a:lnSpc>
                <a:spcPct val="100000"/>
              </a:lnSpc>
              <a:spcBef>
                <a:spcPts val="72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</a:tabLst>
            </a:pPr>
            <a:r>
              <a:rPr sz="3000" dirty="0">
                <a:latin typeface="Verdana"/>
                <a:cs typeface="Verdana"/>
              </a:rPr>
              <a:t>Any</a:t>
            </a:r>
            <a:r>
              <a:rPr sz="3000" spc="-6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bidder</a:t>
            </a:r>
            <a:r>
              <a:rPr sz="3000" spc="-3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who</a:t>
            </a:r>
            <a:r>
              <a:rPr sz="3000" spc="-6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fails to</a:t>
            </a:r>
            <a:r>
              <a:rPr sz="3000" spc="-6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adhere</a:t>
            </a:r>
            <a:r>
              <a:rPr sz="3000" spc="-7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to</a:t>
            </a:r>
            <a:r>
              <a:rPr sz="3000" spc="-65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the 	</a:t>
            </a:r>
            <a:r>
              <a:rPr sz="3000" dirty="0">
                <a:latin typeface="Verdana"/>
                <a:cs typeface="Verdana"/>
              </a:rPr>
              <a:t>terms</a:t>
            </a:r>
            <a:r>
              <a:rPr sz="3000" spc="-4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of</a:t>
            </a:r>
            <a:r>
              <a:rPr sz="3000" spc="-4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the</a:t>
            </a:r>
            <a:r>
              <a:rPr sz="3000" spc="-5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Tender</a:t>
            </a:r>
            <a:r>
              <a:rPr sz="3000" spc="-45" dirty="0">
                <a:latin typeface="Verdana"/>
                <a:cs typeface="Verdana"/>
              </a:rPr>
              <a:t> </a:t>
            </a:r>
            <a:r>
              <a:rPr sz="3000" spc="-10" dirty="0">
                <a:latin typeface="Verdana"/>
                <a:cs typeface="Verdana"/>
              </a:rPr>
              <a:t>Securing 	</a:t>
            </a:r>
            <a:r>
              <a:rPr sz="3000" dirty="0">
                <a:latin typeface="Verdana"/>
                <a:cs typeface="Verdana"/>
              </a:rPr>
              <a:t>Declaration</a:t>
            </a:r>
            <a:r>
              <a:rPr sz="3000" spc="-4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Form</a:t>
            </a:r>
            <a:r>
              <a:rPr sz="3000" spc="-13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shall</a:t>
            </a:r>
            <a:r>
              <a:rPr sz="3000" spc="-8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be</a:t>
            </a:r>
            <a:r>
              <a:rPr sz="3000" spc="-10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liable</a:t>
            </a:r>
            <a:r>
              <a:rPr sz="3000" spc="-45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to 	</a:t>
            </a:r>
            <a:r>
              <a:rPr sz="3000" dirty="0">
                <a:latin typeface="Verdana"/>
                <a:cs typeface="Verdana"/>
              </a:rPr>
              <a:t>debarment</a:t>
            </a:r>
            <a:r>
              <a:rPr sz="3000" spc="-135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pursuant</a:t>
            </a:r>
            <a:r>
              <a:rPr sz="3000" spc="-12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to</a:t>
            </a:r>
            <a:r>
              <a:rPr sz="3000" spc="-13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section</a:t>
            </a:r>
            <a:r>
              <a:rPr sz="3000" spc="-70" dirty="0">
                <a:latin typeface="Verdana"/>
                <a:cs typeface="Verdana"/>
              </a:rPr>
              <a:t> </a:t>
            </a:r>
            <a:r>
              <a:rPr sz="3000" dirty="0">
                <a:latin typeface="Verdana"/>
                <a:cs typeface="Verdana"/>
              </a:rPr>
              <a:t>115</a:t>
            </a:r>
            <a:r>
              <a:rPr sz="3000" spc="-125" dirty="0">
                <a:latin typeface="Verdana"/>
                <a:cs typeface="Verdana"/>
              </a:rPr>
              <a:t> </a:t>
            </a:r>
            <a:r>
              <a:rPr sz="3000" spc="-25" dirty="0">
                <a:latin typeface="Verdana"/>
                <a:cs typeface="Verdana"/>
              </a:rPr>
              <a:t>of</a:t>
            </a:r>
            <a:endParaRPr sz="30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72260" y="6537452"/>
            <a:ext cx="152844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latin typeface="Verdana"/>
                <a:cs typeface="Verdana"/>
              </a:rPr>
              <a:t>the</a:t>
            </a:r>
            <a:r>
              <a:rPr sz="3000" spc="-45" dirty="0">
                <a:latin typeface="Verdana"/>
                <a:cs typeface="Verdana"/>
              </a:rPr>
              <a:t> </a:t>
            </a:r>
            <a:r>
              <a:rPr sz="3000" spc="-20" dirty="0">
                <a:latin typeface="Verdana"/>
                <a:cs typeface="Verdana"/>
              </a:rPr>
              <a:t>Act.</a:t>
            </a:r>
            <a:endParaRPr sz="30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89923" y="6735571"/>
            <a:ext cx="1225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Verdana"/>
                <a:cs typeface="Verdana"/>
              </a:rPr>
              <a:t>8</a:t>
            </a:r>
            <a:endParaRPr sz="1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2163</Words>
  <Application>Microsoft Office PowerPoint</Application>
  <PresentationFormat>Custom</PresentationFormat>
  <Paragraphs>363</Paragraphs>
  <Slides>50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6" baseType="lpstr">
      <vt:lpstr>Arial</vt:lpstr>
      <vt:lpstr>Calibri</vt:lpstr>
      <vt:lpstr>Times New Roman</vt:lpstr>
      <vt:lpstr>Verdana</vt:lpstr>
      <vt:lpstr>Wingdings</vt:lpstr>
      <vt:lpstr>Office Theme</vt:lpstr>
      <vt:lpstr>PowerPoint Presentation</vt:lpstr>
      <vt:lpstr>PowerPoint Presentation</vt:lpstr>
      <vt:lpstr>Reservations</vt:lpstr>
      <vt:lpstr>PowerPoint Presentation</vt:lpstr>
      <vt:lpstr>Preference and Reservation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Recent changes in the Act and Regulations</vt:lpstr>
      <vt:lpstr>PowerPoint Presentation</vt:lpstr>
      <vt:lpstr>PowerPoint Presentation</vt:lpstr>
      <vt:lpstr>PowerPoint Presentation</vt:lpstr>
      <vt:lpstr>THE PUBLIC PROCUREMENT PROCESS</vt:lpstr>
      <vt:lpstr>Components of a Public Procurement System.</vt:lpstr>
      <vt:lpstr>Types of Public Procurement Systems</vt:lpstr>
      <vt:lpstr>Premise</vt:lpstr>
      <vt:lpstr>PowerPoint Presentation</vt:lpstr>
      <vt:lpstr>Identification of Need</vt:lpstr>
      <vt:lpstr>Procurement Planning</vt:lpstr>
      <vt:lpstr>Methods of Procurement</vt:lpstr>
      <vt:lpstr>Bidding Process</vt:lpstr>
      <vt:lpstr>Evaluation and Award of Contract</vt:lpstr>
      <vt:lpstr>PowerPoint Presentation</vt:lpstr>
      <vt:lpstr>The Management of the Contract</vt:lpstr>
      <vt:lpstr>Monitoring Procurement Compliance</vt:lpstr>
      <vt:lpstr>Areas of Potential Weakness</vt:lpstr>
      <vt:lpstr>PowerPoint Presentation</vt:lpstr>
      <vt:lpstr>What is Procurement?</vt:lpstr>
      <vt:lpstr>What is special about Public Procurement?</vt:lpstr>
      <vt:lpstr>Procurement Principles</vt:lpstr>
      <vt:lpstr>Procurement Objectives</vt:lpstr>
      <vt:lpstr>What is Professionalism?</vt:lpstr>
      <vt:lpstr>What is Transparency?</vt:lpstr>
      <vt:lpstr>What is value for money?</vt:lpstr>
      <vt:lpstr>How do we achieve value for money?</vt:lpstr>
      <vt:lpstr>What is Accountability?</vt:lpstr>
      <vt:lpstr>What is Competitiveness?</vt:lpstr>
      <vt:lpstr>What is Fairness?</vt:lpstr>
      <vt:lpstr>What is an Ethical Approach?</vt:lpstr>
      <vt:lpstr>What does the universal application of Procurement Principles lead to?</vt:lpstr>
      <vt:lpstr>What is the impact of Efficiency and effectiveness in procurement?</vt:lpstr>
      <vt:lpstr>The basic objectives for good procurement:</vt:lpstr>
      <vt:lpstr>Functions of User Department</vt:lpstr>
      <vt:lpstr>Functions of Procurement Unit</vt:lpstr>
      <vt:lpstr>Functions of Tender Committee</vt:lpstr>
      <vt:lpstr>Functions of Accounting Officer</vt:lpstr>
      <vt:lpstr>PowerPoint Presentation</vt:lpstr>
      <vt:lpstr>Public Procurement Reforms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NOTES - SENSITIZATION OF THE YOUTH, WOMEN AND PWDs ON THE PROCUREMENT PROCESS [Compatibility Mode]</dc:title>
  <cp:lastModifiedBy>Flormina Ngina</cp:lastModifiedBy>
  <cp:revision>1</cp:revision>
  <dcterms:created xsi:type="dcterms:W3CDTF">2025-01-14T12:47:33Z</dcterms:created>
  <dcterms:modified xsi:type="dcterms:W3CDTF">2025-01-14T14:13:55Z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2016-03-23T00:00:00Z</vt:filetime>
  </property>
  <property fmtid="{D5CDD505-2E9C-101B-9397-08002B2CF9AE}" pid="3" name="LastSaved">
    <vt:filetime>2025-01-14T00:00:00Z</vt:filetime>
  </property>
  <property fmtid="{D5CDD505-2E9C-101B-9397-08002B2CF9AE}" pid="4" name="Producer">
    <vt:lpwstr>PDF Complete 4.0.54.2001</vt:lpwstr>
  </property>
  <property fmtid="{D5CDD505-2E9C-101B-9397-08002B2CF9AE}" pid="5" name="MSIP_Label_defa4170-0d19-0005-0004-bc88714345d2_Enabled">
    <vt:lpwstr>true</vt:lpwstr>
  </property>
  <property fmtid="{D5CDD505-2E9C-101B-9397-08002B2CF9AE}" pid="6" name="MSIP_Label_defa4170-0d19-0005-0004-bc88714345d2_SetDate">
    <vt:lpwstr>2025-01-14T14:13:55Z</vt:lpwstr>
  </property>
  <property fmtid="{D5CDD505-2E9C-101B-9397-08002B2CF9AE}" pid="7" name="MSIP_Label_defa4170-0d19-0005-0004-bc88714345d2_Method">
    <vt:lpwstr>Standard</vt:lpwstr>
  </property>
  <property fmtid="{D5CDD505-2E9C-101B-9397-08002B2CF9AE}" pid="8" name="MSIP_Label_defa4170-0d19-0005-0004-bc88714345d2_Name">
    <vt:lpwstr>defa4170-0d19-0005-0004-bc88714345d2</vt:lpwstr>
  </property>
  <property fmtid="{D5CDD505-2E9C-101B-9397-08002B2CF9AE}" pid="9" name="MSIP_Label_defa4170-0d19-0005-0004-bc88714345d2_SiteId">
    <vt:lpwstr>0999cd3f-9c0b-4cd3-a608-651f9e806bdf</vt:lpwstr>
  </property>
  <property fmtid="{D5CDD505-2E9C-101B-9397-08002B2CF9AE}" pid="10" name="MSIP_Label_defa4170-0d19-0005-0004-bc88714345d2_ActionId">
    <vt:lpwstr>723c8b58-d9a5-4f72-ac6f-63cd9081792c</vt:lpwstr>
  </property>
  <property fmtid="{D5CDD505-2E9C-101B-9397-08002B2CF9AE}" pid="11" name="MSIP_Label_defa4170-0d19-0005-0004-bc88714345d2_ContentBits">
    <vt:lpwstr>0</vt:lpwstr>
  </property>
</Properties>
</file>